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Jeko 1 Bold" panose="020B0604020202020204" charset="0"/>
      <p:regular r:id="rId25"/>
    </p:embeddedFont>
    <p:embeddedFont>
      <p:font typeface="Jeko 1 Extra-Light" panose="020B0604020202020204" charset="0"/>
      <p:regular r:id="rId26"/>
    </p:embeddedFont>
    <p:embeddedFont>
      <p:font typeface="Jeko 1 Extra-Light Italics" panose="020B0604020202020204" charset="0"/>
      <p:regular r:id="rId27"/>
    </p:embeddedFont>
    <p:embeddedFont>
      <p:font typeface="Jeko 1 Heavy" panose="020B0604020202020204" charset="0"/>
      <p:regular r:id="rId28"/>
    </p:embeddedFont>
    <p:embeddedFont>
      <p:font typeface="Jeko 2" panose="020B0604020202020204" charset="0"/>
      <p:regular r:id="rId29"/>
    </p:embeddedFont>
    <p:embeddedFont>
      <p:font typeface="Jeko 3"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44503" autoAdjust="0"/>
  </p:normalViewPr>
  <p:slideViewPr>
    <p:cSldViewPr>
      <p:cViewPr varScale="1">
        <p:scale>
          <a:sx n="38" d="100"/>
          <a:sy n="38" d="100"/>
        </p:scale>
        <p:origin x="2634"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elders" userId="6ffb3962-8183-48c9-b811-d25330bafc1d" providerId="ADAL" clId="{BA78F94B-FA3B-4A9F-8367-96ACAC9A798A}"/>
    <pc:docChg chg="custSel modSld">
      <pc:chgData name="Ellen Jelders" userId="6ffb3962-8183-48c9-b811-d25330bafc1d" providerId="ADAL" clId="{BA78F94B-FA3B-4A9F-8367-96ACAC9A798A}" dt="2025-03-24T13:32:52.856" v="227" actId="20577"/>
      <pc:docMkLst>
        <pc:docMk/>
      </pc:docMkLst>
      <pc:sldChg chg="modSp mod modNotesTx">
        <pc:chgData name="Ellen Jelders" userId="6ffb3962-8183-48c9-b811-d25330bafc1d" providerId="ADAL" clId="{BA78F94B-FA3B-4A9F-8367-96ACAC9A798A}" dt="2025-03-24T13:32:52.856" v="227" actId="20577"/>
        <pc:sldMkLst>
          <pc:docMk/>
          <pc:sldMk cId="0" sldId="276"/>
        </pc:sldMkLst>
        <pc:spChg chg="mod">
          <ac:chgData name="Ellen Jelders" userId="6ffb3962-8183-48c9-b811-d25330bafc1d" providerId="ADAL" clId="{BA78F94B-FA3B-4A9F-8367-96ACAC9A798A}" dt="2025-03-24T13:31:34.737" v="30" actId="1076"/>
          <ac:spMkLst>
            <pc:docMk/>
            <pc:sldMk cId="0" sldId="276"/>
            <ac:spMk id="2" creationId="{00000000-0000-0000-0000-000000000000}"/>
          </ac:spMkLst>
        </pc:spChg>
        <pc:spChg chg="mod">
          <ac:chgData name="Ellen Jelders" userId="6ffb3962-8183-48c9-b811-d25330bafc1d" providerId="ADAL" clId="{BA78F94B-FA3B-4A9F-8367-96ACAC9A798A}" dt="2025-03-24T13:31:32.605" v="29" actId="20577"/>
          <ac:spMkLst>
            <pc:docMk/>
            <pc:sldMk cId="0" sldId="276"/>
            <ac:spMk id="2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24.03.2025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Beste ondernemers, welkom op deze eerste lunch &amp; learn rond e-facturatie en Peppol.</a:t>
            </a:r>
          </a:p>
          <a:p>
            <a:endParaRPr lang="en-US"/>
          </a:p>
          <a:p>
            <a:r>
              <a:rPr lang="en-US"/>
              <a:t>Een kleine praktische mededeling: graag even checken of je microfoon uitstaat, zodat we vlot kunnen starten.</a:t>
            </a:r>
          </a:p>
          <a:p>
            <a:r>
              <a:rPr lang="en-US"/>
              <a:t>Als je tijdens de sessie vragen hebt, zet ze gerust in de chat. We proberen er zo veel mogelijk meteen op in te gaan.</a:t>
            </a:r>
          </a:p>
          <a:p>
            <a:endParaRPr lang="en-US"/>
          </a:p>
          <a:p>
            <a:r>
              <a:rPr lang="en-US"/>
              <a:t>Moesten er vragen zijn waar we niet aan toekomen?  Geen probleem – na de sessie bezorgen we jullie een overzicht van de meest gestelde vragen met antwoorden via mail.</a:t>
            </a:r>
          </a:p>
          <a:p>
            <a:endParaRPr lang="en-US"/>
          </a:p>
          <a:p>
            <a:r>
              <a:rPr lang="en-US"/>
              <a:t>Tot slot: deze sessie wordt opgenomen, zodat we de inhoud achteraf kunnen delen met jullie én met andere geïnteresseerde ondernemers.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Verhoogde</a:t>
            </a:r>
            <a:r>
              <a:rPr lang="en-US" dirty="0"/>
              <a:t> </a:t>
            </a:r>
            <a:r>
              <a:rPr lang="en-US" dirty="0" err="1"/>
              <a:t>efficiëntie</a:t>
            </a:r>
            <a:r>
              <a:rPr lang="en-US" dirty="0"/>
              <a:t>: </a:t>
            </a:r>
            <a:r>
              <a:rPr lang="en-US" dirty="0" err="1"/>
              <a:t>Peppol</a:t>
            </a:r>
            <a:r>
              <a:rPr lang="en-US" dirty="0"/>
              <a:t> e-invoicing </a:t>
            </a:r>
            <a:r>
              <a:rPr lang="en-US" dirty="0" err="1"/>
              <a:t>biedt</a:t>
            </a:r>
            <a:r>
              <a:rPr lang="en-US" dirty="0"/>
              <a:t> is </a:t>
            </a:r>
            <a:r>
              <a:rPr lang="en-US" dirty="0" err="1"/>
              <a:t>een</a:t>
            </a:r>
            <a:r>
              <a:rPr lang="en-US" dirty="0"/>
              <a:t> </a:t>
            </a:r>
            <a:r>
              <a:rPr lang="en-US" dirty="0" err="1"/>
              <a:t>gestandaardiseerd</a:t>
            </a:r>
            <a:endParaRPr lang="en-US" dirty="0"/>
          </a:p>
          <a:p>
            <a:r>
              <a:rPr lang="en-US" dirty="0" err="1"/>
              <a:t>elektronisch</a:t>
            </a:r>
            <a:r>
              <a:rPr lang="en-US" dirty="0"/>
              <a:t> </a:t>
            </a:r>
            <a:r>
              <a:rPr lang="en-US" dirty="0" err="1"/>
              <a:t>systeem</a:t>
            </a:r>
            <a:r>
              <a:rPr lang="en-US" dirty="0"/>
              <a:t>, </a:t>
            </a:r>
            <a:r>
              <a:rPr lang="en-US" dirty="0" err="1"/>
              <a:t>dat</a:t>
            </a:r>
            <a:r>
              <a:rPr lang="en-US" dirty="0"/>
              <a:t> </a:t>
            </a:r>
            <a:r>
              <a:rPr lang="en-US" dirty="0" err="1"/>
              <a:t>resulteert</a:t>
            </a:r>
            <a:r>
              <a:rPr lang="en-US" dirty="0"/>
              <a:t> in </a:t>
            </a:r>
            <a:r>
              <a:rPr lang="en-US" dirty="0" err="1"/>
              <a:t>een</a:t>
            </a:r>
            <a:r>
              <a:rPr lang="en-US" dirty="0"/>
              <a:t> </a:t>
            </a:r>
            <a:r>
              <a:rPr lang="en-US" dirty="0" err="1"/>
              <a:t>snellere</a:t>
            </a:r>
            <a:endParaRPr lang="en-US" dirty="0"/>
          </a:p>
          <a:p>
            <a:r>
              <a:rPr lang="en-US" dirty="0" err="1"/>
              <a:t>factuurverwerking</a:t>
            </a:r>
            <a:r>
              <a:rPr lang="en-US" dirty="0"/>
              <a:t> </a:t>
            </a:r>
            <a:r>
              <a:rPr lang="en-US" dirty="0" err="1"/>
              <a:t>en</a:t>
            </a:r>
            <a:r>
              <a:rPr lang="en-US" dirty="0"/>
              <a:t> heel wat </a:t>
            </a:r>
            <a:r>
              <a:rPr lang="en-US" dirty="0" err="1"/>
              <a:t>efficiëntiewinst</a:t>
            </a:r>
            <a:r>
              <a:rPr lang="en-US" dirty="0"/>
              <a:t>.</a:t>
            </a:r>
          </a:p>
          <a:p>
            <a:endParaRPr lang="en-US" dirty="0"/>
          </a:p>
          <a:p>
            <a:r>
              <a:rPr lang="en-US" dirty="0"/>
              <a:t>Minder </a:t>
            </a:r>
            <a:r>
              <a:rPr lang="en-US" dirty="0" err="1"/>
              <a:t>onnodige</a:t>
            </a:r>
            <a:r>
              <a:rPr lang="en-US" dirty="0"/>
              <a:t> </a:t>
            </a:r>
            <a:r>
              <a:rPr lang="en-US" dirty="0" err="1"/>
              <a:t>kosten</a:t>
            </a:r>
            <a:r>
              <a:rPr lang="en-US" dirty="0"/>
              <a:t>: </a:t>
            </a:r>
            <a:r>
              <a:rPr lang="en-US" dirty="0" err="1"/>
              <a:t>Dankzij</a:t>
            </a:r>
            <a:r>
              <a:rPr lang="en-US" dirty="0"/>
              <a:t> </a:t>
            </a:r>
            <a:r>
              <a:rPr lang="en-US" dirty="0" err="1"/>
              <a:t>Peppol</a:t>
            </a:r>
            <a:r>
              <a:rPr lang="en-US" dirty="0"/>
              <a:t> </a:t>
            </a:r>
            <a:r>
              <a:rPr lang="en-US" dirty="0" err="1"/>
              <a:t>kan</a:t>
            </a:r>
            <a:r>
              <a:rPr lang="en-US" dirty="0"/>
              <a:t> je</a:t>
            </a:r>
          </a:p>
          <a:p>
            <a:r>
              <a:rPr lang="en-US" dirty="0" err="1"/>
              <a:t>enorm</a:t>
            </a:r>
            <a:r>
              <a:rPr lang="en-US" dirty="0"/>
              <a:t> </a:t>
            </a:r>
            <a:r>
              <a:rPr lang="en-US" dirty="0" err="1"/>
              <a:t>besparen</a:t>
            </a:r>
            <a:r>
              <a:rPr lang="en-US" dirty="0"/>
              <a:t> op </a:t>
            </a:r>
            <a:r>
              <a:rPr lang="en-US" dirty="0" err="1"/>
              <a:t>administratieve</a:t>
            </a:r>
            <a:r>
              <a:rPr lang="en-US" dirty="0"/>
              <a:t> </a:t>
            </a:r>
            <a:r>
              <a:rPr lang="en-US" dirty="0" err="1"/>
              <a:t>kosten</a:t>
            </a:r>
            <a:r>
              <a:rPr lang="en-US" dirty="0"/>
              <a:t>, </a:t>
            </a:r>
            <a:r>
              <a:rPr lang="en-US" dirty="0" err="1"/>
              <a:t>zoals</a:t>
            </a:r>
            <a:endParaRPr lang="en-US" dirty="0"/>
          </a:p>
          <a:p>
            <a:r>
              <a:rPr lang="en-US" dirty="0" err="1"/>
              <a:t>verzend</a:t>
            </a:r>
            <a:r>
              <a:rPr lang="en-US" dirty="0"/>
              <a:t>- of </a:t>
            </a:r>
            <a:r>
              <a:rPr lang="en-US" dirty="0" err="1"/>
              <a:t>printkosten</a:t>
            </a:r>
            <a:r>
              <a:rPr lang="en-US" dirty="0"/>
              <a:t>.</a:t>
            </a:r>
          </a:p>
          <a:p>
            <a:endParaRPr lang="en-US" dirty="0"/>
          </a:p>
          <a:p>
            <a:r>
              <a:rPr lang="en-US" dirty="0" err="1"/>
              <a:t>Kleinere</a:t>
            </a:r>
            <a:r>
              <a:rPr lang="en-US" dirty="0"/>
              <a:t> </a:t>
            </a:r>
            <a:r>
              <a:rPr lang="en-US" dirty="0" err="1"/>
              <a:t>kans</a:t>
            </a:r>
            <a:r>
              <a:rPr lang="en-US" dirty="0"/>
              <a:t> op </a:t>
            </a:r>
            <a:r>
              <a:rPr lang="en-US" dirty="0" err="1"/>
              <a:t>fouten</a:t>
            </a:r>
            <a:r>
              <a:rPr lang="en-US" dirty="0"/>
              <a:t>: </a:t>
            </a:r>
          </a:p>
          <a:p>
            <a:r>
              <a:rPr lang="en-US" dirty="0" err="1"/>
              <a:t>Handmatige</a:t>
            </a:r>
            <a:r>
              <a:rPr lang="en-US" dirty="0"/>
              <a:t> </a:t>
            </a:r>
            <a:r>
              <a:rPr lang="en-US" dirty="0" err="1"/>
              <a:t>gegevensinvoer</a:t>
            </a:r>
            <a:r>
              <a:rPr lang="en-US" dirty="0"/>
              <a:t> is </a:t>
            </a:r>
            <a:r>
              <a:rPr lang="en-US" dirty="0" err="1"/>
              <a:t>vatbaar</a:t>
            </a:r>
            <a:r>
              <a:rPr lang="en-US" dirty="0"/>
              <a:t> </a:t>
            </a:r>
            <a:r>
              <a:rPr lang="en-US" dirty="0" err="1"/>
              <a:t>voor</a:t>
            </a:r>
            <a:r>
              <a:rPr lang="en-US" dirty="0"/>
              <a:t> </a:t>
            </a:r>
            <a:r>
              <a:rPr lang="en-US" dirty="0" err="1"/>
              <a:t>fouten</a:t>
            </a:r>
            <a:r>
              <a:rPr lang="en-US" dirty="0"/>
              <a:t>. De</a:t>
            </a:r>
          </a:p>
          <a:p>
            <a:r>
              <a:rPr lang="en-US" dirty="0" err="1"/>
              <a:t>gestandaardiseerde</a:t>
            </a:r>
            <a:r>
              <a:rPr lang="en-US" dirty="0"/>
              <a:t> </a:t>
            </a:r>
            <a:r>
              <a:rPr lang="en-US" dirty="0" err="1"/>
              <a:t>aanpak</a:t>
            </a:r>
            <a:r>
              <a:rPr lang="en-US" dirty="0"/>
              <a:t> van e-invoicing </a:t>
            </a:r>
            <a:r>
              <a:rPr lang="en-US" dirty="0" err="1"/>
              <a:t>vermindert</a:t>
            </a:r>
            <a:r>
              <a:rPr lang="en-US" dirty="0"/>
              <a:t> de</a:t>
            </a:r>
          </a:p>
          <a:p>
            <a:r>
              <a:rPr lang="en-US" dirty="0" err="1"/>
              <a:t>kans</a:t>
            </a:r>
            <a:r>
              <a:rPr lang="en-US" dirty="0"/>
              <a:t> op </a:t>
            </a:r>
            <a:r>
              <a:rPr lang="en-US" dirty="0" err="1"/>
              <a:t>menselijke</a:t>
            </a:r>
            <a:r>
              <a:rPr lang="en-US" dirty="0"/>
              <a:t> </a:t>
            </a:r>
            <a:r>
              <a:rPr lang="en-US" dirty="0" err="1"/>
              <a:t>onjuistheden</a:t>
            </a:r>
            <a:r>
              <a:rPr lang="en-US" dirty="0"/>
              <a:t>.</a:t>
            </a:r>
          </a:p>
          <a:p>
            <a:endParaRPr lang="en-US" dirty="0"/>
          </a:p>
          <a:p>
            <a:r>
              <a:rPr lang="en-US" dirty="0" err="1"/>
              <a:t>Wereldwijd</a:t>
            </a:r>
            <a:r>
              <a:rPr lang="en-US" dirty="0"/>
              <a:t>: </a:t>
            </a:r>
            <a:r>
              <a:rPr lang="en-US" dirty="0" err="1"/>
              <a:t>Peppol</a:t>
            </a:r>
            <a:r>
              <a:rPr lang="en-US" dirty="0"/>
              <a:t> is </a:t>
            </a:r>
            <a:r>
              <a:rPr lang="en-US" dirty="0" err="1"/>
              <a:t>internationaal</a:t>
            </a:r>
            <a:r>
              <a:rPr lang="en-US" dirty="0"/>
              <a:t> </a:t>
            </a:r>
            <a:r>
              <a:rPr lang="en-US" dirty="0" err="1"/>
              <a:t>erkend</a:t>
            </a:r>
            <a:r>
              <a:rPr lang="en-US" dirty="0"/>
              <a:t> </a:t>
            </a:r>
            <a:r>
              <a:rPr lang="en-US" dirty="0" err="1"/>
              <a:t>en</a:t>
            </a:r>
            <a:r>
              <a:rPr lang="en-US" dirty="0"/>
              <a:t> </a:t>
            </a:r>
            <a:r>
              <a:rPr lang="en-US" dirty="0" err="1"/>
              <a:t>wordt</a:t>
            </a:r>
            <a:r>
              <a:rPr lang="en-US" dirty="0"/>
              <a:t> </a:t>
            </a:r>
            <a:r>
              <a:rPr lang="en-US" dirty="0" err="1"/>
              <a:t>ondersteund</a:t>
            </a:r>
            <a:endParaRPr lang="en-US" dirty="0"/>
          </a:p>
          <a:p>
            <a:r>
              <a:rPr lang="en-US" dirty="0"/>
              <a:t>door </a:t>
            </a:r>
            <a:r>
              <a:rPr lang="en-US" dirty="0" err="1"/>
              <a:t>verschillende</a:t>
            </a:r>
            <a:r>
              <a:rPr lang="en-US" dirty="0"/>
              <a:t> </a:t>
            </a:r>
            <a:r>
              <a:rPr lang="en-US" dirty="0" err="1"/>
              <a:t>landen</a:t>
            </a:r>
            <a:r>
              <a:rPr lang="en-US" dirty="0"/>
              <a:t>. </a:t>
            </a:r>
            <a:r>
              <a:rPr lang="en-US" dirty="0" err="1"/>
              <a:t>Dit</a:t>
            </a:r>
            <a:r>
              <a:rPr lang="en-US" dirty="0"/>
              <a:t> </a:t>
            </a:r>
            <a:r>
              <a:rPr lang="en-US" dirty="0" err="1"/>
              <a:t>betekent</a:t>
            </a:r>
            <a:r>
              <a:rPr lang="en-US" dirty="0"/>
              <a:t> </a:t>
            </a:r>
            <a:r>
              <a:rPr lang="en-US" dirty="0" err="1"/>
              <a:t>dat</a:t>
            </a:r>
            <a:r>
              <a:rPr lang="en-US" dirty="0"/>
              <a:t> er </a:t>
            </a:r>
            <a:r>
              <a:rPr lang="en-US" dirty="0" err="1"/>
              <a:t>moeiteloos</a:t>
            </a:r>
            <a:endParaRPr lang="en-US" dirty="0"/>
          </a:p>
          <a:p>
            <a:r>
              <a:rPr lang="en-US" dirty="0" err="1"/>
              <a:t>samengewerkt</a:t>
            </a:r>
            <a:r>
              <a:rPr lang="en-US" dirty="0"/>
              <a:t> </a:t>
            </a:r>
            <a:r>
              <a:rPr lang="en-US" dirty="0" err="1"/>
              <a:t>kan</a:t>
            </a:r>
            <a:r>
              <a:rPr lang="en-US" dirty="0"/>
              <a:t> </a:t>
            </a:r>
            <a:r>
              <a:rPr lang="en-US" dirty="0" err="1"/>
              <a:t>worden</a:t>
            </a:r>
            <a:r>
              <a:rPr lang="en-US" dirty="0"/>
              <a:t> met </a:t>
            </a:r>
            <a:r>
              <a:rPr lang="en-US" dirty="0" err="1"/>
              <a:t>handelspartners</a:t>
            </a:r>
            <a:r>
              <a:rPr lang="en-US" dirty="0"/>
              <a:t> over de</a:t>
            </a:r>
          </a:p>
          <a:p>
            <a:r>
              <a:rPr lang="en-US" dirty="0"/>
              <a:t>hele </a:t>
            </a:r>
            <a:r>
              <a:rPr lang="en-US" dirty="0" err="1"/>
              <a:t>wereld</a:t>
            </a:r>
            <a:endParaRPr lang="en-US" dirty="0"/>
          </a:p>
          <a:p>
            <a:endParaRPr lang="en-US" dirty="0"/>
          </a:p>
          <a:p>
            <a:r>
              <a:rPr lang="en-US" dirty="0" err="1"/>
              <a:t>Duurzaamheid</a:t>
            </a:r>
            <a:r>
              <a:rPr lang="en-US" dirty="0"/>
              <a:t>: Door over </a:t>
            </a:r>
            <a:r>
              <a:rPr lang="en-US" dirty="0" err="1"/>
              <a:t>te</a:t>
            </a:r>
            <a:r>
              <a:rPr lang="en-US" dirty="0"/>
              <a:t> </a:t>
            </a:r>
            <a:r>
              <a:rPr lang="en-US" dirty="0" err="1"/>
              <a:t>stappen</a:t>
            </a:r>
            <a:r>
              <a:rPr lang="en-US" dirty="0"/>
              <a:t> op </a:t>
            </a:r>
            <a:r>
              <a:rPr lang="en-US" dirty="0" err="1"/>
              <a:t>Peppol</a:t>
            </a:r>
            <a:r>
              <a:rPr lang="en-US" dirty="0"/>
              <a:t> e-invoicing </a:t>
            </a:r>
            <a:r>
              <a:rPr lang="en-US" dirty="0" err="1"/>
              <a:t>zet</a:t>
            </a:r>
            <a:r>
              <a:rPr lang="en-US" dirty="0"/>
              <a:t> je </a:t>
            </a:r>
            <a:r>
              <a:rPr lang="en-US" dirty="0" err="1"/>
              <a:t>als</a:t>
            </a:r>
            <a:endParaRPr lang="en-US" dirty="0"/>
          </a:p>
          <a:p>
            <a:r>
              <a:rPr lang="en-US" dirty="0" err="1"/>
              <a:t>bedrijf</a:t>
            </a:r>
            <a:r>
              <a:rPr lang="en-US" dirty="0"/>
              <a:t> </a:t>
            </a:r>
            <a:r>
              <a:rPr lang="en-US" dirty="0" err="1"/>
              <a:t>meer</a:t>
            </a:r>
            <a:r>
              <a:rPr lang="en-US" dirty="0"/>
              <a:t> in op </a:t>
            </a:r>
            <a:r>
              <a:rPr lang="en-US" dirty="0" err="1"/>
              <a:t>milieuvriendelijkheid</a:t>
            </a:r>
            <a:r>
              <a:rPr lang="en-US" dirty="0"/>
              <a:t> </a:t>
            </a:r>
            <a:r>
              <a:rPr lang="en-US" dirty="0" err="1"/>
              <a:t>en</a:t>
            </a:r>
            <a:r>
              <a:rPr lang="en-US" dirty="0"/>
              <a:t> </a:t>
            </a:r>
            <a:r>
              <a:rPr lang="en-US" dirty="0" err="1"/>
              <a:t>duurzaamheid</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Er is onlangs een onderzoek gedaan door Yuki bij 300 Belgische kmo’s, en dat geeft een duidelijk beeld van hoe het ervoor staat met e-facturatie in ons land.</a:t>
            </a:r>
          </a:p>
          <a:p>
            <a:endParaRPr lang="en-US"/>
          </a:p>
          <a:p>
            <a:r>
              <a:rPr lang="en-US"/>
              <a:t>Ben je zelf nog niet gestart? Geen zorgen, je bent zeker niet de enige. Uit de cijfers blijkt dat maar 42% van de ondernemers vandaag facturatiesoftware gebruikt.</a:t>
            </a:r>
          </a:p>
          <a:p>
            <a:endParaRPr lang="en-US"/>
          </a:p>
          <a:p>
            <a:r>
              <a:rPr lang="en-US"/>
              <a:t>En bij ondernemers die maar zo’n 20 facturen per jaar sturen, zakt dat cijfer zelfs naar 14%. Dat wil zeggen dat heel wat ondernemers nog altijd facturen maken in Word of Excel.</a:t>
            </a:r>
          </a:p>
          <a:p>
            <a:endParaRPr lang="en-US"/>
          </a:p>
          <a:p>
            <a:r>
              <a:rPr lang="en-US"/>
              <a:t>Maar let op: vanaf 2026 mag dat dus niet meer. Dan moet je overstappen op échte e-facturatie.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Het onderzoek toont ook iets anders opvallends: maar liefst 51% van de kmo’s heeft nog nooit van Peppol gehoord.</a:t>
            </a:r>
          </a:p>
          <a:p>
            <a:endParaRPr lang="en-US"/>
          </a:p>
          <a:p>
            <a:r>
              <a:rPr lang="en-US"/>
              <a:t>Zo’n 20% heeft er wel van gehoord– maar weet eigenlijk niet wat het precies is of wat je ermee moet doen.</a:t>
            </a:r>
          </a:p>
          <a:p>
            <a:endParaRPr lang="en-US"/>
          </a:p>
          <a:p>
            <a:r>
              <a:rPr lang="en-US"/>
              <a:t>Kortom: er is nog heel wat onduidelijkheid over hoe e-facturatie in de praktijk werkt, en vooral over hoe Peppol daar precies in past.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Uit recent onderzoek blijkt dat heel wat ondernemers vandaag nog niet klaar zijn voor e-facturatie:</a:t>
            </a:r>
          </a:p>
          <a:p>
            <a:endParaRPr lang="en-US"/>
          </a:p>
          <a:p>
            <a:r>
              <a:rPr lang="en-US"/>
              <a:t>46% van de ondernemers is niet op de hoogte van de nieuwe wetgeving die vanaf 2026 van kracht wordt</a:t>
            </a:r>
          </a:p>
          <a:p>
            <a:endParaRPr lang="en-US"/>
          </a:p>
          <a:p>
            <a:r>
              <a:rPr lang="en-US"/>
              <a:t>Slechts 15% van de ondernemingen is vandaag al aangesloten op het Peppol-netwerk</a:t>
            </a:r>
          </a:p>
          <a:p>
            <a:endParaRPr lang="en-US"/>
          </a:p>
          <a:p>
            <a:r>
              <a:rPr lang="en-US"/>
              <a:t>47% voelt geen echte urgentie om zich voor te bereiden op e-invoicing</a:t>
            </a:r>
          </a:p>
          <a:p>
            <a:endParaRPr lang="en-US"/>
          </a:p>
          <a:p>
            <a:r>
              <a:rPr lang="en-US"/>
              <a:t>Opvallend resultaat, want de deadlines komen snel dichterbij. Tijd dus om ondernemers goed te informeren en te begeleiden.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zijn voorstander van twee oplossingen die perfect matchen met onze boekhoudsoftware.</a:t>
            </a:r>
          </a:p>
          <a:p>
            <a:endParaRPr lang="en-US"/>
          </a:p>
          <a:p>
            <a:r>
              <a:rPr lang="en-US"/>
              <a:t>Maar uiteraard kunnen we ook klanten helpen die al een Peppol-account hebben. We zorgen voor een vlotte koppeling of begeleiden je bij een eventuele overstap.</a:t>
            </a:r>
          </a:p>
          <a:p>
            <a:endParaRPr lang="en-US"/>
          </a:p>
          <a:p>
            <a:r>
              <a:rPr lang="en-US"/>
              <a:t>De te nemen stappen verschillen van onderneming tot onderneming, afhankelijk van de tools die je op vandaag al beschikbaar hebt. Heb je nog geen peppol proof facturatietool? Dan zal je andere stappen moeten neme dan ondernemers die daar al wel over beschikken. Daarnaast moet je ook rekening houden met het feit dat je een accesspoint nodig hebt voor zowel het versturen als het ontvangen van facturen. We staan even stil bij de verschillen.</a:t>
            </a:r>
          </a:p>
          <a:p>
            <a:endParaRPr lang="en-US"/>
          </a:p>
          <a:p>
            <a:r>
              <a:rPr lang="en-US"/>
              <a:t>(kaders toelichten)</a:t>
            </a:r>
          </a:p>
          <a:p>
            <a:endParaRPr lang="en-US"/>
          </a:p>
          <a:p>
            <a:r>
              <a:rPr lang="en-US"/>
              <a:t>De kostprijs? Die varieert tussen €0 en €17 per maand, afhankelijk van de software die je vandaag gebruikt én de functionaliteiten die je nodig hebt in de Peppol-oplossing.</a:t>
            </a:r>
          </a:p>
          <a:p>
            <a:endParaRPr lang="en-US"/>
          </a:p>
          <a:p>
            <a:r>
              <a:rPr lang="en-US"/>
              <a:t>Voor een concrete prijsinschatting stem je best even af met je boekhoudkantoor.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Starten</a:t>
            </a:r>
            <a:r>
              <a:rPr lang="en-US" dirty="0"/>
              <a:t> met e-</a:t>
            </a:r>
            <a:r>
              <a:rPr lang="en-US" dirty="0" err="1"/>
              <a:t>facturatie</a:t>
            </a:r>
            <a:r>
              <a:rPr lang="en-US" dirty="0"/>
              <a:t>? liberoo </a:t>
            </a:r>
            <a:r>
              <a:rPr lang="en-US" dirty="0" err="1"/>
              <a:t>helpt</a:t>
            </a:r>
            <a:r>
              <a:rPr lang="en-US" dirty="0"/>
              <a:t> je op </a:t>
            </a:r>
            <a:r>
              <a:rPr lang="en-US" dirty="0" err="1"/>
              <a:t>weg</a:t>
            </a:r>
            <a:r>
              <a:rPr lang="en-US" dirty="0"/>
              <a:t>.</a:t>
            </a:r>
          </a:p>
          <a:p>
            <a:endParaRPr lang="en-US" dirty="0"/>
          </a:p>
          <a:p>
            <a:r>
              <a:rPr lang="en-US" dirty="0"/>
              <a:t>Je </a:t>
            </a:r>
            <a:r>
              <a:rPr lang="en-US" dirty="0" err="1"/>
              <a:t>boekhoudkantoor</a:t>
            </a:r>
            <a:r>
              <a:rPr lang="en-US" dirty="0"/>
              <a:t> </a:t>
            </a:r>
            <a:r>
              <a:rPr lang="en-US" dirty="0" err="1"/>
              <a:t>helpt</a:t>
            </a:r>
            <a:r>
              <a:rPr lang="en-US" dirty="0"/>
              <a:t> je </a:t>
            </a:r>
            <a:r>
              <a:rPr lang="en-US" dirty="0" err="1"/>
              <a:t>bij</a:t>
            </a:r>
            <a:r>
              <a:rPr lang="en-US" dirty="0"/>
              <a:t> de </a:t>
            </a:r>
            <a:r>
              <a:rPr lang="en-US" dirty="0" err="1"/>
              <a:t>opstart</a:t>
            </a:r>
            <a:endParaRPr lang="en-US" dirty="0"/>
          </a:p>
          <a:p>
            <a:r>
              <a:rPr lang="en-US" dirty="0" err="1"/>
              <a:t>Binnenkort</a:t>
            </a:r>
            <a:r>
              <a:rPr lang="en-US" dirty="0"/>
              <a:t> </a:t>
            </a:r>
            <a:r>
              <a:rPr lang="en-US" dirty="0" err="1"/>
              <a:t>vind</a:t>
            </a:r>
            <a:r>
              <a:rPr lang="en-US" dirty="0"/>
              <a:t> je op liberoo.be </a:t>
            </a:r>
            <a:r>
              <a:rPr lang="en-US" dirty="0" err="1"/>
              <a:t>een</a:t>
            </a:r>
            <a:r>
              <a:rPr lang="en-US" dirty="0"/>
              <a:t> </a:t>
            </a:r>
            <a:r>
              <a:rPr lang="en-US" dirty="0" err="1"/>
              <a:t>overzicht</a:t>
            </a:r>
            <a:r>
              <a:rPr lang="en-US" dirty="0"/>
              <a:t> van </a:t>
            </a:r>
            <a:r>
              <a:rPr lang="en-US" dirty="0" err="1"/>
              <a:t>veelgestelde</a:t>
            </a:r>
            <a:r>
              <a:rPr lang="en-US" dirty="0"/>
              <a:t> </a:t>
            </a:r>
            <a:r>
              <a:rPr lang="en-US" dirty="0" err="1"/>
              <a:t>vragen</a:t>
            </a:r>
            <a:r>
              <a:rPr lang="en-US" dirty="0"/>
              <a:t> </a:t>
            </a:r>
            <a:r>
              <a:rPr lang="en-US" dirty="0" err="1"/>
              <a:t>én</a:t>
            </a:r>
            <a:r>
              <a:rPr lang="en-US" dirty="0"/>
              <a:t> extra support</a:t>
            </a:r>
          </a:p>
          <a:p>
            <a:endParaRPr lang="en-US" dirty="0"/>
          </a:p>
          <a:p>
            <a:r>
              <a:rPr lang="en-US" dirty="0"/>
              <a:t>Heb je </a:t>
            </a:r>
            <a:r>
              <a:rPr lang="en-US" dirty="0" err="1"/>
              <a:t>graag</a:t>
            </a:r>
            <a:r>
              <a:rPr lang="en-US" dirty="0"/>
              <a:t> wat extra </a:t>
            </a:r>
            <a:r>
              <a:rPr lang="en-US" dirty="0" err="1"/>
              <a:t>begeleiding</a:t>
            </a:r>
            <a:r>
              <a:rPr lang="en-US" dirty="0"/>
              <a:t>? </a:t>
            </a:r>
          </a:p>
          <a:p>
            <a:r>
              <a:rPr lang="en-US" dirty="0"/>
              <a:t>Dan </a:t>
            </a:r>
            <a:r>
              <a:rPr lang="en-US" dirty="0" err="1"/>
              <a:t>kan</a:t>
            </a:r>
            <a:r>
              <a:rPr lang="en-US" dirty="0"/>
              <a:t> je </a:t>
            </a:r>
            <a:r>
              <a:rPr lang="en-US" dirty="0" err="1"/>
              <a:t>een</a:t>
            </a:r>
            <a:r>
              <a:rPr lang="en-US" dirty="0"/>
              <a:t> 1 op 1 </a:t>
            </a:r>
            <a:r>
              <a:rPr lang="en-US" dirty="0" err="1"/>
              <a:t>sessie</a:t>
            </a:r>
            <a:r>
              <a:rPr lang="en-US" dirty="0"/>
              <a:t> </a:t>
            </a:r>
            <a:r>
              <a:rPr lang="en-US" dirty="0" err="1"/>
              <a:t>inplannen</a:t>
            </a:r>
            <a:r>
              <a:rPr lang="en-US" dirty="0"/>
              <a:t>: ‘In 1 </a:t>
            </a:r>
            <a:r>
              <a:rPr lang="en-US" dirty="0" err="1"/>
              <a:t>uur</a:t>
            </a:r>
            <a:r>
              <a:rPr lang="en-US" dirty="0"/>
              <a:t> </a:t>
            </a:r>
            <a:r>
              <a:rPr lang="en-US" dirty="0" err="1"/>
              <a:t>Peppol</a:t>
            </a:r>
            <a:r>
              <a:rPr lang="en-US" dirty="0"/>
              <a:t> ready met Lucy of </a:t>
            </a:r>
            <a:r>
              <a:rPr lang="en-US" dirty="0" err="1"/>
              <a:t>Billtobox</a:t>
            </a:r>
            <a:r>
              <a:rPr lang="en-US" dirty="0"/>
              <a:t>.</a:t>
            </a:r>
          </a:p>
          <a:p>
            <a:r>
              <a:rPr lang="en-US" dirty="0"/>
              <a:t>→ Je </a:t>
            </a:r>
            <a:r>
              <a:rPr lang="en-US" dirty="0" err="1"/>
              <a:t>ontvangt</a:t>
            </a:r>
            <a:r>
              <a:rPr lang="en-US" dirty="0"/>
              <a:t> </a:t>
            </a:r>
            <a:r>
              <a:rPr lang="en-US" dirty="0" err="1"/>
              <a:t>meer</a:t>
            </a:r>
            <a:r>
              <a:rPr lang="en-US" dirty="0"/>
              <a:t> </a:t>
            </a:r>
            <a:r>
              <a:rPr lang="en-US" dirty="0" err="1"/>
              <a:t>toelichting</a:t>
            </a:r>
            <a:r>
              <a:rPr lang="en-US" dirty="0"/>
              <a:t> </a:t>
            </a:r>
            <a:r>
              <a:rPr lang="en-US" dirty="0" err="1"/>
              <a:t>bij</a:t>
            </a:r>
            <a:r>
              <a:rPr lang="en-US" dirty="0"/>
              <a:t> de </a:t>
            </a:r>
            <a:r>
              <a:rPr lang="en-US" dirty="0" err="1"/>
              <a:t>basisprincipes</a:t>
            </a:r>
            <a:r>
              <a:rPr lang="en-US" dirty="0"/>
              <a:t> van e-</a:t>
            </a:r>
            <a:r>
              <a:rPr lang="en-US" dirty="0" err="1"/>
              <a:t>facturatie</a:t>
            </a:r>
            <a:endParaRPr lang="en-US" dirty="0"/>
          </a:p>
          <a:p>
            <a:r>
              <a:rPr lang="en-US" dirty="0"/>
              <a:t>→ Het </a:t>
            </a:r>
            <a:r>
              <a:rPr lang="en-US" dirty="0" err="1"/>
              <a:t>betreft</a:t>
            </a:r>
            <a:r>
              <a:rPr lang="en-US" dirty="0"/>
              <a:t> </a:t>
            </a:r>
            <a:r>
              <a:rPr lang="en-US" dirty="0" err="1"/>
              <a:t>ook</a:t>
            </a:r>
            <a:r>
              <a:rPr lang="en-US" dirty="0"/>
              <a:t> </a:t>
            </a:r>
            <a:r>
              <a:rPr lang="en-US" dirty="0" err="1"/>
              <a:t>een</a:t>
            </a:r>
            <a:r>
              <a:rPr lang="en-US" dirty="0"/>
              <a:t> live demo </a:t>
            </a:r>
            <a:r>
              <a:rPr lang="en-US" dirty="0" err="1"/>
              <a:t>en</a:t>
            </a:r>
            <a:r>
              <a:rPr lang="en-US" dirty="0"/>
              <a:t> je </a:t>
            </a:r>
            <a:r>
              <a:rPr lang="en-US" dirty="0" err="1"/>
              <a:t>zal</a:t>
            </a:r>
            <a:r>
              <a:rPr lang="en-US" dirty="0"/>
              <a:t> </a:t>
            </a:r>
            <a:r>
              <a:rPr lang="en-US" dirty="0" err="1"/>
              <a:t>samen</a:t>
            </a:r>
            <a:r>
              <a:rPr lang="en-US" dirty="0"/>
              <a:t> </a:t>
            </a:r>
            <a:r>
              <a:rPr lang="en-US" dirty="0" err="1"/>
              <a:t>jouw</a:t>
            </a:r>
            <a:r>
              <a:rPr lang="en-US" dirty="0"/>
              <a:t> e-</a:t>
            </a:r>
            <a:r>
              <a:rPr lang="en-US" dirty="0" err="1"/>
              <a:t>facturatietool</a:t>
            </a:r>
            <a:r>
              <a:rPr lang="en-US" dirty="0"/>
              <a:t> </a:t>
            </a:r>
            <a:r>
              <a:rPr lang="en-US" dirty="0" err="1"/>
              <a:t>kunnen</a:t>
            </a:r>
            <a:r>
              <a:rPr lang="en-US" dirty="0"/>
              <a:t> </a:t>
            </a:r>
            <a:r>
              <a:rPr lang="en-US" dirty="0" err="1"/>
              <a:t>inrichten</a:t>
            </a:r>
            <a:r>
              <a:rPr lang="en-US" dirty="0"/>
              <a:t>. </a:t>
            </a:r>
          </a:p>
          <a:p>
            <a:r>
              <a:rPr lang="en-US" dirty="0"/>
              <a:t>Voor </a:t>
            </a:r>
            <a:r>
              <a:rPr lang="en-US" dirty="0" err="1"/>
              <a:t>slechts</a:t>
            </a:r>
            <a:r>
              <a:rPr lang="en-US" dirty="0"/>
              <a:t> €100 ben je </a:t>
            </a:r>
            <a:r>
              <a:rPr lang="en-US" dirty="0" err="1"/>
              <a:t>klaar</a:t>
            </a:r>
            <a:r>
              <a:rPr lang="en-US" dirty="0"/>
              <a:t> </a:t>
            </a:r>
            <a:r>
              <a:rPr lang="en-US" dirty="0" err="1"/>
              <a:t>voor</a:t>
            </a:r>
            <a:r>
              <a:rPr lang="en-US" dirty="0"/>
              <a:t> de </a:t>
            </a:r>
            <a:r>
              <a:rPr lang="en-US" dirty="0" err="1"/>
              <a:t>toekomst</a:t>
            </a:r>
            <a:r>
              <a:rPr lang="en-US" dirty="0"/>
              <a:t>? En </a:t>
            </a:r>
            <a:r>
              <a:rPr lang="en-US" dirty="0" err="1"/>
              <a:t>kers</a:t>
            </a:r>
            <a:r>
              <a:rPr lang="en-US" dirty="0"/>
              <a:t> op de tart… </a:t>
            </a:r>
            <a:r>
              <a:rPr lang="en-US" dirty="0" err="1"/>
              <a:t>deze</a:t>
            </a:r>
            <a:r>
              <a:rPr lang="en-US" dirty="0"/>
              <a:t> </a:t>
            </a:r>
            <a:r>
              <a:rPr lang="en-US" dirty="0" err="1"/>
              <a:t>sessie</a:t>
            </a:r>
            <a:r>
              <a:rPr lang="en-US" dirty="0"/>
              <a:t> is </a:t>
            </a:r>
            <a:r>
              <a:rPr lang="en-US" dirty="0" err="1"/>
              <a:t>fiscaal</a:t>
            </a:r>
            <a:r>
              <a:rPr lang="en-US" dirty="0"/>
              <a:t> 120% </a:t>
            </a:r>
            <a:r>
              <a:rPr lang="en-US" dirty="0" err="1"/>
              <a:t>aftrekbaar</a:t>
            </a:r>
            <a:r>
              <a:rPr lang="en-US" dirty="0"/>
              <a:t>.</a:t>
            </a:r>
          </a:p>
          <a:p>
            <a:endParaRPr lang="en-US" dirty="0"/>
          </a:p>
          <a:p>
            <a:r>
              <a:rPr lang="en-US" dirty="0" err="1"/>
              <a:t>Voa</a:t>
            </a:r>
            <a:r>
              <a:rPr lang="en-US" dirty="0"/>
              <a:t> de link op </a:t>
            </a:r>
            <a:r>
              <a:rPr lang="en-US" dirty="0" err="1"/>
              <a:t>deze</a:t>
            </a:r>
            <a:r>
              <a:rPr lang="en-US" dirty="0"/>
              <a:t> </a:t>
            </a:r>
            <a:r>
              <a:rPr lang="en-US" dirty="0" err="1"/>
              <a:t>pagina</a:t>
            </a:r>
            <a:r>
              <a:rPr lang="en-US" dirty="0"/>
              <a:t> </a:t>
            </a:r>
            <a:r>
              <a:rPr lang="en-US" dirty="0" err="1"/>
              <a:t>kan</a:t>
            </a:r>
            <a:r>
              <a:rPr lang="en-US" dirty="0"/>
              <a:t> je </a:t>
            </a:r>
            <a:r>
              <a:rPr lang="en-US" dirty="0" err="1"/>
              <a:t>je</a:t>
            </a:r>
            <a:r>
              <a:rPr lang="en-US" dirty="0"/>
              <a:t> </a:t>
            </a:r>
            <a:r>
              <a:rPr lang="en-US" dirty="0" err="1"/>
              <a:t>afspraak</a:t>
            </a:r>
            <a:r>
              <a:rPr lang="en-US" dirty="0"/>
              <a:t> </a:t>
            </a:r>
            <a:r>
              <a:rPr lang="en-US" dirty="0" err="1"/>
              <a:t>inboeken</a:t>
            </a:r>
            <a:r>
              <a:rPr lang="en-US" dirty="0"/>
              <a:t>. </a:t>
            </a:r>
          </a:p>
          <a:p>
            <a:endParaRPr lang="en-US" dirty="0"/>
          </a:p>
          <a:p>
            <a:r>
              <a:rPr lang="en-US" dirty="0"/>
              <a:t>Het is </a:t>
            </a:r>
            <a:r>
              <a:rPr lang="en-US" dirty="0" err="1"/>
              <a:t>wel</a:t>
            </a:r>
            <a:r>
              <a:rPr lang="en-US" dirty="0"/>
              <a:t> </a:t>
            </a:r>
            <a:r>
              <a:rPr lang="en-US" dirty="0" err="1"/>
              <a:t>aan</a:t>
            </a:r>
            <a:r>
              <a:rPr lang="en-US" dirty="0"/>
              <a:t> </a:t>
            </a:r>
            <a:r>
              <a:rPr lang="en-US" dirty="0" err="1"/>
              <a:t>te</a:t>
            </a:r>
            <a:r>
              <a:rPr lang="en-US" dirty="0"/>
              <a:t> </a:t>
            </a:r>
            <a:r>
              <a:rPr lang="en-US" dirty="0" err="1"/>
              <a:t>raden</a:t>
            </a:r>
            <a:r>
              <a:rPr lang="en-US" dirty="0"/>
              <a:t> </a:t>
            </a:r>
            <a:r>
              <a:rPr lang="en-US" dirty="0" err="1"/>
              <a:t>dat</a:t>
            </a:r>
            <a:r>
              <a:rPr lang="en-US" dirty="0"/>
              <a:t> je op </a:t>
            </a:r>
            <a:r>
              <a:rPr lang="en-US" dirty="0" err="1"/>
              <a:t>dat</a:t>
            </a:r>
            <a:r>
              <a:rPr lang="en-US" dirty="0"/>
              <a:t> moment al </a:t>
            </a:r>
            <a:r>
              <a:rPr lang="en-US" dirty="0" err="1"/>
              <a:t>overlegd</a:t>
            </a:r>
            <a:r>
              <a:rPr lang="en-US" dirty="0"/>
              <a:t> </a:t>
            </a:r>
            <a:r>
              <a:rPr lang="en-US" dirty="0" err="1"/>
              <a:t>hebt</a:t>
            </a:r>
            <a:r>
              <a:rPr lang="en-US" dirty="0"/>
              <a:t> met je </a:t>
            </a:r>
            <a:r>
              <a:rPr lang="en-US" dirty="0" err="1"/>
              <a:t>boekhoudkantoor</a:t>
            </a:r>
            <a:r>
              <a:rPr lang="en-US" dirty="0"/>
              <a:t> </a:t>
            </a:r>
            <a:r>
              <a:rPr lang="en-US" dirty="0" err="1"/>
              <a:t>en</a:t>
            </a:r>
            <a:r>
              <a:rPr lang="en-US" dirty="0"/>
              <a:t>  de </a:t>
            </a:r>
            <a:r>
              <a:rPr lang="en-US" dirty="0" err="1"/>
              <a:t>activatie</a:t>
            </a:r>
            <a:r>
              <a:rPr lang="en-US" dirty="0"/>
              <a:t> van je platform </a:t>
            </a:r>
            <a:r>
              <a:rPr lang="en-US" dirty="0" err="1"/>
              <a:t>en</a:t>
            </a:r>
            <a:r>
              <a:rPr lang="en-US" dirty="0"/>
              <a:t> </a:t>
            </a:r>
            <a:r>
              <a:rPr lang="en-US" dirty="0" err="1"/>
              <a:t>accesspoints</a:t>
            </a:r>
            <a:r>
              <a:rPr lang="en-US" dirty="0"/>
              <a:t> al in </a:t>
            </a:r>
            <a:r>
              <a:rPr lang="en-US" dirty="0" err="1"/>
              <a:t>orde</a:t>
            </a:r>
            <a:r>
              <a:rPr lang="en-US" dirty="0"/>
              <a:t> is.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Heb je vragen? We raden aan contact op te nemen met jouw kantoor. Je mag hiervoor het algemene email adres gebruiken.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e-invoicing: de nieuwe standaard</a:t>
            </a:r>
          </a:p>
          <a:p>
            <a:r>
              <a:rPr lang="en-US"/>
              <a:t>We starten met een korte uitleg: wat is e-facturatie nu eigenlijk, waarom komt het eraan, en wat zijn de plannen van Europa en België?</a:t>
            </a:r>
          </a:p>
          <a:p>
            <a:endParaRPr lang="en-US"/>
          </a:p>
          <a:p>
            <a:r>
              <a:rPr lang="en-US"/>
              <a:t>We staan ook stil bij de voordelen van e-facturatie</a:t>
            </a:r>
          </a:p>
          <a:p>
            <a:r>
              <a:rPr lang="en-US"/>
              <a:t>Waarom zou je er als ondernemer blij van worden? </a:t>
            </a:r>
          </a:p>
          <a:p>
            <a:endParaRPr lang="en-US"/>
          </a:p>
          <a:p>
            <a:r>
              <a:rPr lang="en-US"/>
              <a:t>3. in het derde deel staan we even stil bij wat we vandaag zien: hoeveel ondernemers zijn al mee met e-facturatie en Peppol? Wat loopt goed, wat is nog onduidelijk?</a:t>
            </a:r>
          </a:p>
          <a:p>
            <a:endParaRPr lang="en-US"/>
          </a:p>
          <a:p>
            <a:r>
              <a:rPr lang="en-US"/>
              <a:t>4. Uiteraard bekijken we ook enkele oplossingen om je peppol-proof te maken. </a:t>
            </a:r>
          </a:p>
          <a:p>
            <a:endParaRPr lang="en-US"/>
          </a:p>
          <a:p>
            <a:r>
              <a:rPr lang="en-US"/>
              <a:t>5. En dan tot slot: je staat er niet alleen voor. We overlopen kort waar je hulp kan vinden – bij liberoo.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Vanaf 1 januari 2026 wordt e-facturatie verplicht en moet alle facturatie tussen Belgische bedrijven via elektronische facturatie gebeuren. Dit geldt voor alle zelfstandigen: van een eenmanszaak in bijberoep of hoofdberoep, tot student-zelfstandigen en vennootschappen.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Wie is niet onderworpen aan e-facturatie?</a:t>
            </a:r>
          </a:p>
          <a:p>
            <a:endParaRPr lang="en-US"/>
          </a:p>
          <a:p>
            <a:r>
              <a:rPr lang="en-US"/>
              <a:t>forfaitair btw-plichtigen gefailleerden, buitenlandse bedrijven zonder btw nummer en ondernemers onder artikel 44. Denk aan artsen, tandartsen, kinesitherapeuten, bank en verzekringsmakelaar,...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E-invoicing </a:t>
            </a:r>
            <a:r>
              <a:rPr lang="en-US" dirty="0" err="1"/>
              <a:t>betekent</a:t>
            </a:r>
            <a:r>
              <a:rPr lang="en-US" dirty="0"/>
              <a:t> </a:t>
            </a:r>
            <a:r>
              <a:rPr lang="en-US" dirty="0" err="1"/>
              <a:t>simpelweg</a:t>
            </a:r>
            <a:r>
              <a:rPr lang="en-US" dirty="0"/>
              <a:t> </a:t>
            </a:r>
            <a:r>
              <a:rPr lang="en-US" dirty="0" err="1"/>
              <a:t>dat</a:t>
            </a:r>
            <a:r>
              <a:rPr lang="en-US" dirty="0"/>
              <a:t> je </a:t>
            </a:r>
            <a:r>
              <a:rPr lang="en-US" dirty="0" err="1"/>
              <a:t>gestructureerde</a:t>
            </a:r>
            <a:r>
              <a:rPr lang="en-US" dirty="0"/>
              <a:t> </a:t>
            </a:r>
            <a:r>
              <a:rPr lang="en-US" dirty="0" err="1"/>
              <a:t>bestanden</a:t>
            </a:r>
            <a:r>
              <a:rPr lang="en-US" dirty="0"/>
              <a:t> via </a:t>
            </a:r>
            <a:r>
              <a:rPr lang="en-US" dirty="0" err="1"/>
              <a:t>een</a:t>
            </a:r>
            <a:r>
              <a:rPr lang="en-US" dirty="0"/>
              <a:t> </a:t>
            </a:r>
            <a:r>
              <a:rPr lang="en-US" dirty="0" err="1"/>
              <a:t>elektronisch</a:t>
            </a:r>
            <a:r>
              <a:rPr lang="en-US" dirty="0"/>
              <a:t> platform </a:t>
            </a:r>
            <a:r>
              <a:rPr lang="en-US" dirty="0" err="1"/>
              <a:t>verstuurd</a:t>
            </a:r>
            <a:r>
              <a:rPr lang="en-US" dirty="0"/>
              <a:t> ⚠️ Let </a:t>
            </a:r>
            <a:r>
              <a:rPr lang="en-US" dirty="0" err="1"/>
              <a:t>dus</a:t>
            </a:r>
            <a:r>
              <a:rPr lang="en-US" dirty="0"/>
              <a:t> op, </a:t>
            </a:r>
            <a:r>
              <a:rPr lang="en-US" dirty="0" err="1"/>
              <a:t>elektronische</a:t>
            </a:r>
            <a:r>
              <a:rPr lang="en-US" dirty="0"/>
              <a:t> </a:t>
            </a:r>
            <a:r>
              <a:rPr lang="en-US" dirty="0" err="1"/>
              <a:t>facturen</a:t>
            </a:r>
            <a:r>
              <a:rPr lang="en-US" dirty="0"/>
              <a:t> </a:t>
            </a:r>
            <a:r>
              <a:rPr lang="en-US" dirty="0" err="1"/>
              <a:t>zijn</a:t>
            </a:r>
            <a:r>
              <a:rPr lang="en-US" dirty="0"/>
              <a:t> </a:t>
            </a:r>
            <a:r>
              <a:rPr lang="en-US" dirty="0" err="1"/>
              <a:t>niet</a:t>
            </a:r>
            <a:r>
              <a:rPr lang="en-US" dirty="0"/>
              <a:t> </a:t>
            </a:r>
            <a:r>
              <a:rPr lang="en-US" dirty="0" err="1"/>
              <a:t>hetzelfde</a:t>
            </a:r>
            <a:r>
              <a:rPr lang="en-US" dirty="0"/>
              <a:t> </a:t>
            </a:r>
            <a:r>
              <a:rPr lang="en-US" dirty="0" err="1"/>
              <a:t>als</a:t>
            </a:r>
            <a:r>
              <a:rPr lang="en-US" dirty="0"/>
              <a:t> online of </a:t>
            </a:r>
            <a:r>
              <a:rPr lang="en-US" dirty="0" err="1"/>
              <a:t>digitale</a:t>
            </a:r>
            <a:r>
              <a:rPr lang="en-US" dirty="0"/>
              <a:t> </a:t>
            </a:r>
            <a:r>
              <a:rPr lang="en-US" dirty="0" err="1"/>
              <a:t>facturen</a:t>
            </a:r>
            <a:r>
              <a:rPr lang="en-US" dirty="0"/>
              <a:t>. Het </a:t>
            </a:r>
            <a:r>
              <a:rPr lang="en-US" dirty="0" err="1"/>
              <a:t>inscannen</a:t>
            </a:r>
            <a:r>
              <a:rPr lang="en-US" dirty="0"/>
              <a:t> </a:t>
            </a:r>
            <a:r>
              <a:rPr lang="en-US" dirty="0" err="1"/>
              <a:t>en</a:t>
            </a:r>
            <a:r>
              <a:rPr lang="en-US" dirty="0"/>
              <a:t> online </a:t>
            </a:r>
            <a:r>
              <a:rPr lang="en-US" dirty="0" err="1"/>
              <a:t>versturen</a:t>
            </a:r>
            <a:r>
              <a:rPr lang="en-US" dirty="0"/>
              <a:t> van </a:t>
            </a:r>
            <a:r>
              <a:rPr lang="en-US" dirty="0" err="1"/>
              <a:t>een</a:t>
            </a:r>
            <a:r>
              <a:rPr lang="en-US" dirty="0"/>
              <a:t> </a:t>
            </a:r>
            <a:r>
              <a:rPr lang="en-US" dirty="0" err="1"/>
              <a:t>factuur</a:t>
            </a:r>
            <a:r>
              <a:rPr lang="en-US" dirty="0"/>
              <a:t> </a:t>
            </a:r>
            <a:r>
              <a:rPr lang="en-US" dirty="0" err="1"/>
              <a:t>als</a:t>
            </a:r>
            <a:r>
              <a:rPr lang="en-US" dirty="0"/>
              <a:t> PDF is </a:t>
            </a:r>
            <a:r>
              <a:rPr lang="en-US" dirty="0" err="1"/>
              <a:t>niet</a:t>
            </a:r>
            <a:r>
              <a:rPr lang="en-US" dirty="0"/>
              <a:t> </a:t>
            </a:r>
            <a:r>
              <a:rPr lang="en-US" dirty="0" err="1"/>
              <a:t>hetzelfde</a:t>
            </a:r>
            <a:r>
              <a:rPr lang="en-US" dirty="0"/>
              <a:t> </a:t>
            </a:r>
            <a:r>
              <a:rPr lang="en-US" dirty="0" err="1"/>
              <a:t>als</a:t>
            </a:r>
            <a:r>
              <a:rPr lang="en-US" dirty="0"/>
              <a:t> e-invoicing!</a:t>
            </a:r>
          </a:p>
          <a:p>
            <a:endParaRPr lang="en-US" dirty="0"/>
          </a:p>
          <a:p>
            <a:r>
              <a:rPr lang="en-US" dirty="0"/>
              <a:t>Met e-invoicing </a:t>
            </a:r>
            <a:r>
              <a:rPr lang="en-US" dirty="0" err="1"/>
              <a:t>wordt</a:t>
            </a:r>
            <a:r>
              <a:rPr lang="en-US" dirty="0"/>
              <a:t> </a:t>
            </a:r>
            <a:r>
              <a:rPr lang="en-US" dirty="0" err="1"/>
              <a:t>een</a:t>
            </a:r>
            <a:r>
              <a:rPr lang="en-US" dirty="0"/>
              <a:t> </a:t>
            </a:r>
            <a:r>
              <a:rPr lang="en-US" dirty="0" err="1"/>
              <a:t>factuur</a:t>
            </a:r>
            <a:r>
              <a:rPr lang="en-US" dirty="0"/>
              <a:t> in </a:t>
            </a:r>
            <a:r>
              <a:rPr lang="en-US" dirty="0" err="1"/>
              <a:t>een</a:t>
            </a:r>
            <a:r>
              <a:rPr lang="en-US" dirty="0"/>
              <a:t> </a:t>
            </a:r>
            <a:r>
              <a:rPr lang="en-US" dirty="0" err="1"/>
              <a:t>gestandaardiseerd</a:t>
            </a:r>
            <a:r>
              <a:rPr lang="en-US" dirty="0"/>
              <a:t> </a:t>
            </a:r>
            <a:r>
              <a:rPr lang="en-US" dirty="0" err="1"/>
              <a:t>digitaal</a:t>
            </a:r>
            <a:r>
              <a:rPr lang="en-US" dirty="0"/>
              <a:t> (xml) </a:t>
            </a:r>
            <a:r>
              <a:rPr lang="en-US" dirty="0" err="1"/>
              <a:t>formaat</a:t>
            </a:r>
            <a:r>
              <a:rPr lang="en-US" dirty="0"/>
              <a:t> </a:t>
            </a:r>
            <a:r>
              <a:rPr lang="en-US" dirty="0" err="1"/>
              <a:t>verzonden</a:t>
            </a:r>
            <a:r>
              <a:rPr lang="en-US" dirty="0"/>
              <a:t>, </a:t>
            </a:r>
            <a:r>
              <a:rPr lang="en-US" dirty="0" err="1"/>
              <a:t>zodat</a:t>
            </a:r>
            <a:r>
              <a:rPr lang="en-US" dirty="0"/>
              <a:t> de </a:t>
            </a:r>
            <a:r>
              <a:rPr lang="en-US" dirty="0" err="1"/>
              <a:t>boekhoudsoftware</a:t>
            </a:r>
            <a:r>
              <a:rPr lang="en-US" dirty="0"/>
              <a:t> van de </a:t>
            </a:r>
            <a:r>
              <a:rPr lang="en-US" dirty="0" err="1"/>
              <a:t>ontvanger</a:t>
            </a:r>
            <a:r>
              <a:rPr lang="en-US" dirty="0"/>
              <a:t> </a:t>
            </a:r>
            <a:r>
              <a:rPr lang="en-US" dirty="0" err="1"/>
              <a:t>deze</a:t>
            </a:r>
            <a:r>
              <a:rPr lang="en-US" dirty="0"/>
              <a:t> </a:t>
            </a:r>
            <a:r>
              <a:rPr lang="en-US" dirty="0" err="1"/>
              <a:t>automatisch</a:t>
            </a:r>
            <a:r>
              <a:rPr lang="en-US" dirty="0"/>
              <a:t> </a:t>
            </a:r>
            <a:r>
              <a:rPr lang="en-US" dirty="0" err="1"/>
              <a:t>kan</a:t>
            </a:r>
            <a:r>
              <a:rPr lang="en-US" dirty="0"/>
              <a:t> </a:t>
            </a:r>
            <a:r>
              <a:rPr lang="en-US" dirty="0" err="1"/>
              <a:t>verwerken</a:t>
            </a:r>
            <a:r>
              <a:rPr lang="en-US" dirty="0"/>
              <a:t> </a:t>
            </a:r>
            <a:r>
              <a:rPr lang="en-US" dirty="0" err="1"/>
              <a:t>zonder</a:t>
            </a:r>
            <a:r>
              <a:rPr lang="en-US" dirty="0"/>
              <a:t> </a:t>
            </a:r>
            <a:r>
              <a:rPr lang="en-US" dirty="0" err="1"/>
              <a:t>manuele</a:t>
            </a:r>
            <a:r>
              <a:rPr lang="en-US" dirty="0"/>
              <a:t> </a:t>
            </a:r>
            <a:r>
              <a:rPr lang="en-US" dirty="0" err="1"/>
              <a:t>invoer</a:t>
            </a:r>
            <a:r>
              <a:rPr lang="en-US" dirty="0"/>
              <a:t> van de </a:t>
            </a:r>
            <a:r>
              <a:rPr lang="en-US" dirty="0" err="1"/>
              <a:t>doorgestuurde</a:t>
            </a:r>
            <a:r>
              <a:rPr lang="en-US" dirty="0"/>
              <a:t> </a:t>
            </a:r>
            <a:r>
              <a:rPr lang="en-US" dirty="0" err="1"/>
              <a:t>gegevens</a:t>
            </a:r>
            <a:r>
              <a:rPr lang="en-US" dirty="0"/>
              <a:t>. </a:t>
            </a:r>
            <a:r>
              <a:rPr lang="en-US" dirty="0" err="1"/>
              <a:t>Uiteraard</a:t>
            </a:r>
            <a:r>
              <a:rPr lang="en-US" dirty="0"/>
              <a:t> </a:t>
            </a:r>
            <a:r>
              <a:rPr lang="en-US" dirty="0" err="1"/>
              <a:t>staan</a:t>
            </a:r>
            <a:r>
              <a:rPr lang="en-US" dirty="0"/>
              <a:t> </a:t>
            </a:r>
            <a:r>
              <a:rPr lang="en-US" dirty="0" err="1"/>
              <a:t>wij</a:t>
            </a:r>
            <a:r>
              <a:rPr lang="en-US" dirty="0"/>
              <a:t> </a:t>
            </a:r>
            <a:r>
              <a:rPr lang="en-US" dirty="0" err="1"/>
              <a:t>nog</a:t>
            </a:r>
            <a:r>
              <a:rPr lang="en-US" dirty="0"/>
              <a:t> steeds in </a:t>
            </a:r>
            <a:r>
              <a:rPr lang="en-US" dirty="0" err="1"/>
              <a:t>voor</a:t>
            </a:r>
            <a:r>
              <a:rPr lang="en-US" dirty="0"/>
              <a:t> de </a:t>
            </a:r>
            <a:r>
              <a:rPr lang="en-US" dirty="0" err="1"/>
              <a:t>verwerking</a:t>
            </a:r>
            <a:r>
              <a:rPr lang="en-US" dirty="0"/>
              <a:t> </a:t>
            </a:r>
            <a:r>
              <a:rPr lang="en-US" dirty="0" err="1"/>
              <a:t>en</a:t>
            </a:r>
            <a:r>
              <a:rPr lang="en-US" dirty="0"/>
              <a:t> </a:t>
            </a:r>
            <a:r>
              <a:rPr lang="en-US" dirty="0" err="1"/>
              <a:t>toewijzingen</a:t>
            </a:r>
            <a:r>
              <a:rPr lang="en-US" dirty="0"/>
              <a:t> </a:t>
            </a:r>
            <a:r>
              <a:rPr lang="en-US" dirty="0" err="1"/>
              <a:t>aan</a:t>
            </a:r>
            <a:r>
              <a:rPr lang="en-US" dirty="0"/>
              <a:t> de </a:t>
            </a:r>
            <a:r>
              <a:rPr lang="en-US" dirty="0" err="1"/>
              <a:t>juiste</a:t>
            </a:r>
            <a:r>
              <a:rPr lang="en-US" dirty="0"/>
              <a:t> </a:t>
            </a:r>
            <a:r>
              <a:rPr lang="en-US" dirty="0" err="1"/>
              <a:t>posten</a:t>
            </a:r>
            <a:r>
              <a:rPr lang="en-US" dirty="0"/>
              <a:t>.</a:t>
            </a:r>
          </a:p>
          <a:p>
            <a:endParaRPr lang="en-US" dirty="0"/>
          </a:p>
          <a:p>
            <a:r>
              <a:rPr lang="en-US" dirty="0"/>
              <a:t>Voor </a:t>
            </a:r>
            <a:r>
              <a:rPr lang="en-US" dirty="0" err="1"/>
              <a:t>jou</a:t>
            </a:r>
            <a:r>
              <a:rPr lang="en-US" dirty="0"/>
              <a:t> </a:t>
            </a:r>
            <a:r>
              <a:rPr lang="en-US" dirty="0" err="1"/>
              <a:t>als</a:t>
            </a:r>
            <a:r>
              <a:rPr lang="en-US" dirty="0"/>
              <a:t> </a:t>
            </a:r>
            <a:r>
              <a:rPr lang="en-US" dirty="0" err="1"/>
              <a:t>ondernemer</a:t>
            </a:r>
            <a:r>
              <a:rPr lang="en-US" dirty="0"/>
              <a:t> </a:t>
            </a:r>
            <a:r>
              <a:rPr lang="en-US" dirty="0" err="1"/>
              <a:t>betekent</a:t>
            </a:r>
            <a:r>
              <a:rPr lang="en-US" dirty="0"/>
              <a:t> de </a:t>
            </a:r>
            <a:r>
              <a:rPr lang="en-US" dirty="0" err="1"/>
              <a:t>komst</a:t>
            </a:r>
            <a:r>
              <a:rPr lang="en-US" dirty="0"/>
              <a:t> van e-</a:t>
            </a:r>
            <a:r>
              <a:rPr lang="en-US" dirty="0" err="1"/>
              <a:t>facturatie</a:t>
            </a:r>
            <a:r>
              <a:rPr lang="en-US" dirty="0"/>
              <a:t> </a:t>
            </a:r>
            <a:r>
              <a:rPr lang="en-US" dirty="0" err="1"/>
              <a:t>dat</a:t>
            </a:r>
            <a:r>
              <a:rPr lang="en-US" dirty="0"/>
              <a:t> je </a:t>
            </a:r>
            <a:r>
              <a:rPr lang="en-US" dirty="0" err="1"/>
              <a:t>vanaf</a:t>
            </a:r>
            <a:r>
              <a:rPr lang="en-US" dirty="0"/>
              <a:t> 1 </a:t>
            </a:r>
            <a:r>
              <a:rPr lang="en-US" dirty="0" err="1"/>
              <a:t>januari</a:t>
            </a:r>
            <a:r>
              <a:rPr lang="en-US" dirty="0"/>
              <a:t> 2026 </a:t>
            </a:r>
            <a:r>
              <a:rPr lang="en-US" dirty="0" err="1"/>
              <a:t>een</a:t>
            </a:r>
            <a:r>
              <a:rPr lang="en-US" dirty="0"/>
              <a:t> </a:t>
            </a:r>
            <a:r>
              <a:rPr lang="en-US" dirty="0" err="1"/>
              <a:t>gecertificeerde</a:t>
            </a:r>
            <a:r>
              <a:rPr lang="en-US" dirty="0"/>
              <a:t> e-</a:t>
            </a:r>
            <a:r>
              <a:rPr lang="en-US" dirty="0" err="1"/>
              <a:t>facturatie</a:t>
            </a:r>
            <a:r>
              <a:rPr lang="en-US" dirty="0"/>
              <a:t> software </a:t>
            </a:r>
            <a:r>
              <a:rPr lang="en-US" dirty="0" err="1"/>
              <a:t>moet</a:t>
            </a:r>
            <a:r>
              <a:rPr lang="en-US" dirty="0"/>
              <a:t> </a:t>
            </a:r>
            <a:r>
              <a:rPr lang="en-US" dirty="0" err="1"/>
              <a:t>gebruiken</a:t>
            </a:r>
            <a:r>
              <a:rPr lang="en-US" dirty="0"/>
              <a:t> om </a:t>
            </a:r>
            <a:r>
              <a:rPr lang="en-US" dirty="0" err="1"/>
              <a:t>facturen</a:t>
            </a:r>
            <a:r>
              <a:rPr lang="en-US" dirty="0"/>
              <a:t> naar </a:t>
            </a:r>
            <a:r>
              <a:rPr lang="en-US" dirty="0" err="1"/>
              <a:t>bedrijven</a:t>
            </a:r>
            <a:r>
              <a:rPr lang="en-US" dirty="0"/>
              <a:t> </a:t>
            </a:r>
            <a:r>
              <a:rPr lang="en-US" dirty="0" err="1"/>
              <a:t>te</a:t>
            </a:r>
            <a:r>
              <a:rPr lang="en-US" dirty="0"/>
              <a:t> </a:t>
            </a:r>
            <a:r>
              <a:rPr lang="en-US" dirty="0" err="1"/>
              <a:t>sturen</a:t>
            </a:r>
            <a:r>
              <a:rPr lang="en-US" dirty="0"/>
              <a:t>, maar </a:t>
            </a:r>
            <a:r>
              <a:rPr lang="en-US" dirty="0" err="1"/>
              <a:t>ook</a:t>
            </a:r>
            <a:r>
              <a:rPr lang="en-US" dirty="0"/>
              <a:t> om </a:t>
            </a:r>
            <a:r>
              <a:rPr lang="en-US" dirty="0" err="1"/>
              <a:t>facturen</a:t>
            </a:r>
            <a:r>
              <a:rPr lang="en-US" dirty="0"/>
              <a:t> van </a:t>
            </a:r>
            <a:r>
              <a:rPr lang="en-US" dirty="0" err="1"/>
              <a:t>bedrijven</a:t>
            </a:r>
            <a:r>
              <a:rPr lang="en-US" dirty="0"/>
              <a:t> </a:t>
            </a:r>
            <a:r>
              <a:rPr lang="en-US" dirty="0" err="1"/>
              <a:t>te</a:t>
            </a:r>
            <a:r>
              <a:rPr lang="en-US" dirty="0"/>
              <a:t> </a:t>
            </a:r>
            <a:r>
              <a:rPr lang="en-US" dirty="0" err="1"/>
              <a:t>kunnen</a:t>
            </a:r>
            <a:r>
              <a:rPr lang="en-US" dirty="0"/>
              <a:t> </a:t>
            </a:r>
            <a:r>
              <a:rPr lang="en-US" dirty="0" err="1"/>
              <a:t>ontvangen</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Vanaf 1/7/2030 moeten alle Europese landen aangesloten zijn op het Peppol-netwerk. Dit zal een uitwisseling tussen Eurpese landen mogelijk maken. Voor België komt die verplichting er al sneller: namelijk vanaf 1 januari 2026.</a:t>
            </a:r>
          </a:p>
          <a:p>
            <a:endParaRPr lang="en-US"/>
          </a:p>
          <a:p>
            <a:r>
              <a:rPr lang="en-US"/>
              <a:t>Waarom? Omdat btw-fraude de Europese overheden jaarlijks miljarden euro’s kost. Door facturatie te digitaliseren en te uitwisseling te standaardiseren via Peppol, willen ze die verliezen drastisch terugdringen.</a:t>
            </a:r>
          </a:p>
          <a:p>
            <a:endParaRPr lang="en-US"/>
          </a:p>
          <a:p>
            <a:r>
              <a:rPr lang="en-US"/>
              <a:t>Maar hoe werkt dat dan, Peppol?</a:t>
            </a:r>
          </a:p>
          <a:p>
            <a:r>
              <a:rPr lang="en-US"/>
              <a:t>Om toegang te krijgen tot het Peppol-netwerk heb je een zogenaamde 'access point' of toegangspoort nodig. Je kan het vergelijken met de traditionele manier waarop documenten gedeeld worden. Ik licht het graag even toe.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 klassieke manier van factureren: </a:t>
            </a:r>
          </a:p>
          <a:p>
            <a:r>
              <a:rPr lang="en-US"/>
              <a:t>De verzender maakt een factuur (op papier of als pdf).</a:t>
            </a:r>
          </a:p>
          <a:p>
            <a:endParaRPr lang="en-US"/>
          </a:p>
          <a:p>
            <a:r>
              <a:rPr lang="en-US"/>
              <a:t>De factuur gaat in een publieke brievenbus (bv. via e-mail of post verstuurd).</a:t>
            </a:r>
          </a:p>
          <a:p>
            <a:endParaRPr lang="en-US"/>
          </a:p>
          <a:p>
            <a:r>
              <a:rPr lang="en-US"/>
              <a:t>De post verwerkt en bezorgt de brief (bv. via een mailserver of fysieke postdiensten).</a:t>
            </a:r>
          </a:p>
          <a:p>
            <a:endParaRPr lang="en-US"/>
          </a:p>
          <a:p>
            <a:r>
              <a:rPr lang="en-US"/>
              <a:t>De factuur komt aan in de privébrievenbus van de ontvanger (bv. mailbox of fysiek postvak).</a:t>
            </a:r>
          </a:p>
          <a:p>
            <a:endParaRPr lang="en-US"/>
          </a:p>
          <a:p>
            <a:r>
              <a:rPr lang="en-US"/>
              <a:t>De ontvanger opent en verwerkt de factuur manueel in de boekhouding (overtypen, scannen…).</a:t>
            </a:r>
          </a:p>
          <a:p>
            <a:endParaRPr lang="en-US"/>
          </a:p>
          <a:p>
            <a:r>
              <a:rPr lang="en-US"/>
              <a:t>Mogelijke problemen: facturen raken zoek, worden verkeerd ingevoerd of blijven liggen, wat zorgt voor vertragingen en fouten.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 nieuwe manier van werken is als volgt:</a:t>
            </a:r>
          </a:p>
          <a:p>
            <a:endParaRPr lang="en-US"/>
          </a:p>
          <a:p>
            <a:r>
              <a:rPr lang="en-US"/>
              <a:t>De verzender maakt een e-factuur in de boekhoudsoftware of e-facturatiesoftware</a:t>
            </a:r>
          </a:p>
          <a:p>
            <a:endParaRPr lang="en-US"/>
          </a:p>
          <a:p>
            <a:r>
              <a:rPr lang="en-US"/>
              <a:t>De factuur wordt verzonden via een ‘publieke digitale brievenbus’ (Access Point) → Dit is de digitale versie van een brievenbus, die gekoppeld is aan het Peppol-netwerk.</a:t>
            </a:r>
          </a:p>
          <a:p>
            <a:endParaRPr lang="en-US"/>
          </a:p>
          <a:p>
            <a:r>
              <a:rPr lang="en-US"/>
              <a:t>Het Peppol-netwerk verwerkt en bezorgt de factuur veilig naar de juiste ontvanger.</a:t>
            </a:r>
          </a:p>
          <a:p>
            <a:endParaRPr lang="en-US"/>
          </a:p>
          <a:p>
            <a:r>
              <a:rPr lang="en-US"/>
              <a:t>De factuur komt automatisch binnen in het Access Point van de ontvanger (de digitale privébrievenbus van het bedrijf).</a:t>
            </a:r>
          </a:p>
          <a:p>
            <a:endParaRPr lang="en-US"/>
          </a:p>
          <a:p>
            <a:r>
              <a:rPr lang="en-US"/>
              <a:t>De boekhoudsoftware (zoals die van liberoo) ontvangt de factuur en verwerkt deze volledig automatisch.</a:t>
            </a:r>
          </a:p>
          <a:p>
            <a:endParaRPr lang="en-US"/>
          </a:p>
          <a:p>
            <a:r>
              <a:rPr lang="en-US"/>
              <a:t>Geen fouten, geen verloren facturen en snellere betalingen!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svg"/><Relationship Id="rId2" Type="http://schemas.openxmlformats.org/officeDocument/2006/relationships/notesSlide" Target="../notesSlides/notesSlide8.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svg"/><Relationship Id="rId3" Type="http://schemas.openxmlformats.org/officeDocument/2006/relationships/image" Target="../media/image26.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36.svg"/><Relationship Id="rId5" Type="http://schemas.openxmlformats.org/officeDocument/2006/relationships/image" Target="../media/image39.png"/><Relationship Id="rId15" Type="http://schemas.openxmlformats.org/officeDocument/2006/relationships/image" Target="../media/image42.svg"/><Relationship Id="rId10" Type="http://schemas.openxmlformats.org/officeDocument/2006/relationships/image" Target="../media/image35.png"/><Relationship Id="rId4" Type="http://schemas.openxmlformats.org/officeDocument/2006/relationships/image" Target="../media/image27.svg"/><Relationship Id="rId9" Type="http://schemas.openxmlformats.org/officeDocument/2006/relationships/image" Target="../media/image34.png"/><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51.jpe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hyperlink" Target="https://outlook.office365.com/book/liberooAdministratie@liberoo.be/" TargetMode="External"/><Relationship Id="rId5" Type="http://schemas.openxmlformats.org/officeDocument/2006/relationships/image" Target="../media/image6.png"/><Relationship Id="rId10" Type="http://schemas.openxmlformats.org/officeDocument/2006/relationships/image" Target="../media/image55.svg"/><Relationship Id="rId4" Type="http://schemas.openxmlformats.org/officeDocument/2006/relationships/image" Target="../media/image2.pn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2.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0016" y="-1248257"/>
            <a:ext cx="18648016" cy="16108942"/>
          </a:xfrm>
          <a:custGeom>
            <a:avLst/>
            <a:gdLst/>
            <a:ahLst/>
            <a:cxnLst/>
            <a:rect l="l" t="t" r="r" b="b"/>
            <a:pathLst>
              <a:path w="18648016" h="16108942">
                <a:moveTo>
                  <a:pt x="0" y="0"/>
                </a:moveTo>
                <a:lnTo>
                  <a:pt x="18648016" y="0"/>
                </a:lnTo>
                <a:lnTo>
                  <a:pt x="18648016" y="16108941"/>
                </a:lnTo>
                <a:lnTo>
                  <a:pt x="0" y="16108941"/>
                </a:lnTo>
                <a:lnTo>
                  <a:pt x="0" y="0"/>
                </a:lnTo>
                <a:close/>
              </a:path>
            </a:pathLst>
          </a:custGeom>
          <a:blipFill>
            <a:blip r:embed="rId3"/>
            <a:stretch>
              <a:fillRect t="-7880" b="-7880"/>
            </a:stretch>
          </a:blipFill>
        </p:spPr>
        <p:txBody>
          <a:bodyPr/>
          <a:lstStyle/>
          <a:p>
            <a:endParaRPr lang="nl-BE"/>
          </a:p>
        </p:txBody>
      </p:sp>
      <p:sp>
        <p:nvSpPr>
          <p:cNvPr id="3" name="Freeform 3"/>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4"/>
            <a:stretch>
              <a:fillRect/>
            </a:stretch>
          </a:blipFill>
        </p:spPr>
        <p:txBody>
          <a:bodyPr/>
          <a:lstStyle/>
          <a:p>
            <a:endParaRPr lang="nl-BE"/>
          </a:p>
        </p:txBody>
      </p:sp>
      <p:sp>
        <p:nvSpPr>
          <p:cNvPr id="4" name="TextBox 4"/>
          <p:cNvSpPr txBox="1"/>
          <p:nvPr/>
        </p:nvSpPr>
        <p:spPr>
          <a:xfrm>
            <a:off x="3622678" y="978360"/>
            <a:ext cx="9576941" cy="2238375"/>
          </a:xfrm>
          <a:prstGeom prst="rect">
            <a:avLst/>
          </a:prstGeom>
        </p:spPr>
        <p:txBody>
          <a:bodyPr lIns="0" tIns="0" rIns="0" bIns="0" rtlCol="0" anchor="t">
            <a:spAutoFit/>
          </a:bodyPr>
          <a:lstStyle/>
          <a:p>
            <a:pPr algn="ctr">
              <a:lnSpc>
                <a:spcPts val="8400"/>
              </a:lnSpc>
            </a:pPr>
            <a:r>
              <a:rPr lang="en-US" sz="6000" b="1">
                <a:solidFill>
                  <a:srgbClr val="FFFFFF"/>
                </a:solidFill>
                <a:latin typeface="Jeko 1 Bold"/>
                <a:ea typeface="Jeko 1 Bold"/>
                <a:cs typeface="Jeko 1 Bold"/>
                <a:sym typeface="Jeko 1 Bold"/>
              </a:rPr>
              <a:t>LIBEROO LUNCH &amp; LEARN</a:t>
            </a:r>
          </a:p>
          <a:p>
            <a:pPr algn="ctr">
              <a:lnSpc>
                <a:spcPts val="8400"/>
              </a:lnSpc>
            </a:pPr>
            <a:endParaRPr lang="en-US" sz="6000" b="1">
              <a:solidFill>
                <a:srgbClr val="FFFFFF"/>
              </a:solidFill>
              <a:latin typeface="Jeko 1 Bold"/>
              <a:ea typeface="Jeko 1 Bold"/>
              <a:cs typeface="Jeko 1 Bold"/>
              <a:sym typeface="Jeko 1 Bold"/>
            </a:endParaRPr>
          </a:p>
        </p:txBody>
      </p:sp>
      <p:sp>
        <p:nvSpPr>
          <p:cNvPr id="5" name="TextBox 5"/>
          <p:cNvSpPr txBox="1"/>
          <p:nvPr/>
        </p:nvSpPr>
        <p:spPr>
          <a:xfrm>
            <a:off x="5639692" y="5513822"/>
            <a:ext cx="6648599" cy="1158240"/>
          </a:xfrm>
          <a:prstGeom prst="rect">
            <a:avLst/>
          </a:prstGeom>
        </p:spPr>
        <p:txBody>
          <a:bodyPr lIns="0" tIns="0" rIns="0" bIns="0" rtlCol="0" anchor="t">
            <a:spAutoFit/>
          </a:bodyPr>
          <a:lstStyle/>
          <a:p>
            <a:pPr algn="ctr">
              <a:lnSpc>
                <a:spcPts val="4409"/>
              </a:lnSpc>
              <a:spcBef>
                <a:spcPct val="0"/>
              </a:spcBef>
            </a:pPr>
            <a:endParaRPr/>
          </a:p>
          <a:p>
            <a:pPr algn="ctr">
              <a:lnSpc>
                <a:spcPts val="4409"/>
              </a:lnSpc>
              <a:spcBef>
                <a:spcPct val="0"/>
              </a:spcBef>
            </a:pPr>
            <a:r>
              <a:rPr lang="en-US" sz="3150" b="1">
                <a:solidFill>
                  <a:srgbClr val="000000"/>
                </a:solidFill>
                <a:latin typeface="Jeko 1 Bold"/>
                <a:ea typeface="Jeko 1 Bold"/>
                <a:cs typeface="Jeko 1 Bold"/>
                <a:sym typeface="Jeko 1 Bold"/>
              </a:rPr>
              <a:t>de nieuwe standaard vanaf 2026 </a:t>
            </a:r>
          </a:p>
        </p:txBody>
      </p:sp>
      <p:sp>
        <p:nvSpPr>
          <p:cNvPr id="6" name="TextBox 6"/>
          <p:cNvSpPr txBox="1"/>
          <p:nvPr/>
        </p:nvSpPr>
        <p:spPr>
          <a:xfrm>
            <a:off x="6372781" y="5080549"/>
            <a:ext cx="4782443" cy="1171575"/>
          </a:xfrm>
          <a:prstGeom prst="rect">
            <a:avLst/>
          </a:prstGeom>
        </p:spPr>
        <p:txBody>
          <a:bodyPr lIns="0" tIns="0" rIns="0" bIns="0" rtlCol="0" anchor="t">
            <a:spAutoFit/>
          </a:bodyPr>
          <a:lstStyle/>
          <a:p>
            <a:pPr algn="ctr">
              <a:lnSpc>
                <a:spcPts val="8400"/>
              </a:lnSpc>
              <a:spcBef>
                <a:spcPct val="0"/>
              </a:spcBef>
            </a:pPr>
            <a:r>
              <a:rPr lang="en-US" sz="6000" b="1">
                <a:solidFill>
                  <a:srgbClr val="000000"/>
                </a:solidFill>
                <a:latin typeface="Jeko 1 Bold"/>
                <a:ea typeface="Jeko 1 Bold"/>
                <a:cs typeface="Jeko 1 Bold"/>
                <a:sym typeface="Jeko 1 Bold"/>
              </a:rPr>
              <a:t>E-INVOICING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25224" y="3442021"/>
            <a:ext cx="2886459" cy="2681783"/>
          </a:xfrm>
          <a:custGeom>
            <a:avLst/>
            <a:gdLst/>
            <a:ahLst/>
            <a:cxnLst/>
            <a:rect l="l" t="t" r="r" b="b"/>
            <a:pathLst>
              <a:path w="2886459" h="2681783">
                <a:moveTo>
                  <a:pt x="0" y="0"/>
                </a:moveTo>
                <a:lnTo>
                  <a:pt x="2886459" y="0"/>
                </a:lnTo>
                <a:lnTo>
                  <a:pt x="2886459" y="2681782"/>
                </a:lnTo>
                <a:lnTo>
                  <a:pt x="0" y="26817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BE"/>
          </a:p>
        </p:txBody>
      </p:sp>
      <p:sp>
        <p:nvSpPr>
          <p:cNvPr id="3" name="Freeform 3"/>
          <p:cNvSpPr/>
          <p:nvPr/>
        </p:nvSpPr>
        <p:spPr>
          <a:xfrm>
            <a:off x="921039" y="596105"/>
            <a:ext cx="1507427" cy="1507427"/>
          </a:xfrm>
          <a:custGeom>
            <a:avLst/>
            <a:gdLst/>
            <a:ahLst/>
            <a:cxnLst/>
            <a:rect l="l" t="t" r="r" b="b"/>
            <a:pathLst>
              <a:path w="1507427" h="1507427">
                <a:moveTo>
                  <a:pt x="0" y="0"/>
                </a:moveTo>
                <a:lnTo>
                  <a:pt x="1507427" y="0"/>
                </a:lnTo>
                <a:lnTo>
                  <a:pt x="1507427" y="1507426"/>
                </a:lnTo>
                <a:lnTo>
                  <a:pt x="0" y="15074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
        <p:nvSpPr>
          <p:cNvPr id="4" name="Freeform 4"/>
          <p:cNvSpPr/>
          <p:nvPr/>
        </p:nvSpPr>
        <p:spPr>
          <a:xfrm>
            <a:off x="12535224" y="596105"/>
            <a:ext cx="1507427" cy="1507427"/>
          </a:xfrm>
          <a:custGeom>
            <a:avLst/>
            <a:gdLst/>
            <a:ahLst/>
            <a:cxnLst/>
            <a:rect l="l" t="t" r="r" b="b"/>
            <a:pathLst>
              <a:path w="1507427" h="1507427">
                <a:moveTo>
                  <a:pt x="0" y="0"/>
                </a:moveTo>
                <a:lnTo>
                  <a:pt x="1507426" y="0"/>
                </a:lnTo>
                <a:lnTo>
                  <a:pt x="1507426" y="1507426"/>
                </a:lnTo>
                <a:lnTo>
                  <a:pt x="0" y="15074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
        <p:nvSpPr>
          <p:cNvPr id="5" name="Freeform 5"/>
          <p:cNvSpPr/>
          <p:nvPr/>
        </p:nvSpPr>
        <p:spPr>
          <a:xfrm>
            <a:off x="12168417" y="6854477"/>
            <a:ext cx="2137473" cy="2355342"/>
          </a:xfrm>
          <a:custGeom>
            <a:avLst/>
            <a:gdLst/>
            <a:ahLst/>
            <a:cxnLst/>
            <a:rect l="l" t="t" r="r" b="b"/>
            <a:pathLst>
              <a:path w="2137473" h="2355342">
                <a:moveTo>
                  <a:pt x="0" y="0"/>
                </a:moveTo>
                <a:lnTo>
                  <a:pt x="2137473" y="0"/>
                </a:lnTo>
                <a:lnTo>
                  <a:pt x="2137473" y="2355342"/>
                </a:lnTo>
                <a:lnTo>
                  <a:pt x="0" y="23553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BE"/>
          </a:p>
        </p:txBody>
      </p:sp>
      <p:sp>
        <p:nvSpPr>
          <p:cNvPr id="6" name="Freeform 6"/>
          <p:cNvSpPr/>
          <p:nvPr/>
        </p:nvSpPr>
        <p:spPr>
          <a:xfrm>
            <a:off x="580276" y="6854477"/>
            <a:ext cx="2188954" cy="2123285"/>
          </a:xfrm>
          <a:custGeom>
            <a:avLst/>
            <a:gdLst/>
            <a:ahLst/>
            <a:cxnLst/>
            <a:rect l="l" t="t" r="r" b="b"/>
            <a:pathLst>
              <a:path w="2188954" h="2123285">
                <a:moveTo>
                  <a:pt x="0" y="0"/>
                </a:moveTo>
                <a:lnTo>
                  <a:pt x="2188954" y="0"/>
                </a:lnTo>
                <a:lnTo>
                  <a:pt x="2188954" y="2123285"/>
                </a:lnTo>
                <a:lnTo>
                  <a:pt x="0" y="212328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BE"/>
          </a:p>
        </p:txBody>
      </p:sp>
      <p:sp>
        <p:nvSpPr>
          <p:cNvPr id="7" name="TextBox 7"/>
          <p:cNvSpPr txBox="1"/>
          <p:nvPr/>
        </p:nvSpPr>
        <p:spPr>
          <a:xfrm>
            <a:off x="12420601" y="2183049"/>
            <a:ext cx="1885288" cy="384080"/>
          </a:xfrm>
          <a:prstGeom prst="rect">
            <a:avLst/>
          </a:prstGeom>
        </p:spPr>
        <p:txBody>
          <a:bodyPr wrap="square" lIns="0" tIns="0" rIns="0" bIns="0" rtlCol="0" anchor="t">
            <a:spAutoFit/>
          </a:bodyPr>
          <a:lstStyle/>
          <a:p>
            <a:pPr algn="ctr">
              <a:lnSpc>
                <a:spcPts val="3150"/>
              </a:lnSpc>
            </a:pPr>
            <a:r>
              <a:rPr lang="en-US" sz="2250" dirty="0">
                <a:solidFill>
                  <a:srgbClr val="3F2021"/>
                </a:solidFill>
                <a:latin typeface="Jeko 3"/>
                <a:ea typeface="Jeko 3"/>
                <a:cs typeface="Jeko 3"/>
                <a:sym typeface="Jeko 3"/>
              </a:rPr>
              <a:t>ONTVANGER</a:t>
            </a:r>
          </a:p>
        </p:txBody>
      </p:sp>
      <p:sp>
        <p:nvSpPr>
          <p:cNvPr id="8" name="TextBox 8"/>
          <p:cNvSpPr txBox="1"/>
          <p:nvPr/>
        </p:nvSpPr>
        <p:spPr>
          <a:xfrm>
            <a:off x="7245858" y="4001155"/>
            <a:ext cx="899368" cy="319623"/>
          </a:xfrm>
          <a:prstGeom prst="rect">
            <a:avLst/>
          </a:prstGeom>
        </p:spPr>
        <p:txBody>
          <a:bodyPr lIns="0" tIns="0" rIns="0" bIns="0" rtlCol="0" anchor="t">
            <a:spAutoFit/>
          </a:bodyPr>
          <a:lstStyle/>
          <a:p>
            <a:pPr algn="ctr">
              <a:lnSpc>
                <a:spcPts val="2332"/>
              </a:lnSpc>
            </a:pPr>
            <a:r>
              <a:rPr lang="en-US" sz="1666">
                <a:solidFill>
                  <a:srgbClr val="FE5000"/>
                </a:solidFill>
                <a:latin typeface="Jeko 2"/>
                <a:ea typeface="Jeko 2"/>
                <a:cs typeface="Jeko 2"/>
                <a:sym typeface="Jeko 2"/>
              </a:rPr>
              <a:t>DE POST</a:t>
            </a:r>
          </a:p>
        </p:txBody>
      </p:sp>
      <p:sp>
        <p:nvSpPr>
          <p:cNvPr id="9" name="TextBox 9"/>
          <p:cNvSpPr txBox="1"/>
          <p:nvPr/>
        </p:nvSpPr>
        <p:spPr>
          <a:xfrm>
            <a:off x="527772" y="9181244"/>
            <a:ext cx="1900694" cy="690563"/>
          </a:xfrm>
          <a:prstGeom prst="rect">
            <a:avLst/>
          </a:prstGeom>
        </p:spPr>
        <p:txBody>
          <a:bodyPr wrap="square" lIns="0" tIns="0" rIns="0" bIns="0" rtlCol="0" anchor="t">
            <a:spAutoFit/>
          </a:bodyPr>
          <a:lstStyle/>
          <a:p>
            <a:pPr algn="ctr">
              <a:lnSpc>
                <a:spcPts val="2587"/>
              </a:lnSpc>
            </a:pPr>
            <a:r>
              <a:rPr lang="en-US" sz="2250" dirty="0">
                <a:solidFill>
                  <a:srgbClr val="FE5000"/>
                </a:solidFill>
                <a:latin typeface="Jeko 2"/>
                <a:ea typeface="Jeko 2"/>
                <a:cs typeface="Jeko 2"/>
                <a:sym typeface="Jeko 2"/>
              </a:rPr>
              <a:t>OPENBARE </a:t>
            </a:r>
          </a:p>
          <a:p>
            <a:pPr algn="ctr">
              <a:lnSpc>
                <a:spcPts val="2587"/>
              </a:lnSpc>
            </a:pPr>
            <a:r>
              <a:rPr lang="en-US" sz="2250" dirty="0">
                <a:solidFill>
                  <a:srgbClr val="FE5000"/>
                </a:solidFill>
                <a:latin typeface="Jeko 2"/>
                <a:ea typeface="Jeko 2"/>
                <a:cs typeface="Jeko 2"/>
                <a:sym typeface="Jeko 2"/>
              </a:rPr>
              <a:t>BRIEVENBUS</a:t>
            </a:r>
          </a:p>
        </p:txBody>
      </p:sp>
      <p:sp>
        <p:nvSpPr>
          <p:cNvPr id="10" name="TextBox 10"/>
          <p:cNvSpPr txBox="1"/>
          <p:nvPr/>
        </p:nvSpPr>
        <p:spPr>
          <a:xfrm>
            <a:off x="12778176" y="9343169"/>
            <a:ext cx="2084815" cy="690563"/>
          </a:xfrm>
          <a:prstGeom prst="rect">
            <a:avLst/>
          </a:prstGeom>
        </p:spPr>
        <p:txBody>
          <a:bodyPr wrap="square" lIns="0" tIns="0" rIns="0" bIns="0" rtlCol="0" anchor="t">
            <a:spAutoFit/>
          </a:bodyPr>
          <a:lstStyle/>
          <a:p>
            <a:pPr algn="ctr">
              <a:lnSpc>
                <a:spcPts val="2587"/>
              </a:lnSpc>
            </a:pPr>
            <a:r>
              <a:rPr lang="en-US" sz="2250" dirty="0">
                <a:solidFill>
                  <a:srgbClr val="FE5000"/>
                </a:solidFill>
                <a:latin typeface="Jeko 2"/>
                <a:ea typeface="Jeko 2"/>
                <a:cs typeface="Jeko 2"/>
                <a:sym typeface="Jeko 2"/>
              </a:rPr>
              <a:t>PRIVÉ</a:t>
            </a:r>
          </a:p>
          <a:p>
            <a:pPr algn="ctr">
              <a:lnSpc>
                <a:spcPts val="2587"/>
              </a:lnSpc>
            </a:pPr>
            <a:r>
              <a:rPr lang="en-US" sz="2250" dirty="0">
                <a:solidFill>
                  <a:srgbClr val="FE5000"/>
                </a:solidFill>
                <a:latin typeface="Jeko 2"/>
                <a:ea typeface="Jeko 2"/>
                <a:cs typeface="Jeko 2"/>
                <a:sym typeface="Jeko 2"/>
              </a:rPr>
              <a:t>BRIEVENBUS</a:t>
            </a:r>
          </a:p>
        </p:txBody>
      </p:sp>
      <p:sp>
        <p:nvSpPr>
          <p:cNvPr id="11" name="TextBox 11"/>
          <p:cNvSpPr txBox="1"/>
          <p:nvPr/>
        </p:nvSpPr>
        <p:spPr>
          <a:xfrm>
            <a:off x="814973" y="2211624"/>
            <a:ext cx="1885288" cy="384080"/>
          </a:xfrm>
          <a:prstGeom prst="rect">
            <a:avLst/>
          </a:prstGeom>
        </p:spPr>
        <p:txBody>
          <a:bodyPr wrap="square" lIns="0" tIns="0" rIns="0" bIns="0" rtlCol="0" anchor="t">
            <a:spAutoFit/>
          </a:bodyPr>
          <a:lstStyle/>
          <a:p>
            <a:pPr algn="ctr">
              <a:lnSpc>
                <a:spcPts val="3150"/>
              </a:lnSpc>
            </a:pPr>
            <a:r>
              <a:rPr lang="en-US" sz="2250" dirty="0">
                <a:solidFill>
                  <a:srgbClr val="3F2021"/>
                </a:solidFill>
                <a:latin typeface="Jeko 3"/>
                <a:ea typeface="Jeko 3"/>
                <a:cs typeface="Jeko 3"/>
                <a:sym typeface="Jeko 3"/>
              </a:rPr>
              <a:t>VERZENDER</a:t>
            </a:r>
          </a:p>
        </p:txBody>
      </p:sp>
      <p:sp>
        <p:nvSpPr>
          <p:cNvPr id="12" name="AutoShape 12"/>
          <p:cNvSpPr/>
          <p:nvPr/>
        </p:nvSpPr>
        <p:spPr>
          <a:xfrm flipV="1">
            <a:off x="13433682" y="3530973"/>
            <a:ext cx="0" cy="2503877"/>
          </a:xfrm>
          <a:prstGeom prst="line">
            <a:avLst/>
          </a:prstGeom>
          <a:ln w="38100" cap="flat">
            <a:solidFill>
              <a:srgbClr val="000000"/>
            </a:solidFill>
            <a:prstDash val="solid"/>
            <a:headEnd type="none" w="sm" len="sm"/>
            <a:tailEnd type="arrow" w="med" len="sm"/>
          </a:ln>
        </p:spPr>
        <p:txBody>
          <a:bodyPr/>
          <a:lstStyle/>
          <a:p>
            <a:endParaRPr lang="nl-BE"/>
          </a:p>
        </p:txBody>
      </p:sp>
      <p:sp>
        <p:nvSpPr>
          <p:cNvPr id="13" name="AutoShape 13"/>
          <p:cNvSpPr/>
          <p:nvPr/>
        </p:nvSpPr>
        <p:spPr>
          <a:xfrm flipV="1">
            <a:off x="2778399" y="5766679"/>
            <a:ext cx="2336227" cy="1282894"/>
          </a:xfrm>
          <a:prstGeom prst="line">
            <a:avLst/>
          </a:prstGeom>
          <a:ln w="38100" cap="flat">
            <a:solidFill>
              <a:srgbClr val="000000"/>
            </a:solidFill>
            <a:prstDash val="solid"/>
            <a:headEnd type="none" w="sm" len="sm"/>
            <a:tailEnd type="arrow" w="med" len="sm"/>
          </a:ln>
        </p:spPr>
        <p:txBody>
          <a:bodyPr/>
          <a:lstStyle/>
          <a:p>
            <a:endParaRPr lang="nl-BE"/>
          </a:p>
        </p:txBody>
      </p:sp>
      <p:sp>
        <p:nvSpPr>
          <p:cNvPr id="14" name="AutoShape 14"/>
          <p:cNvSpPr/>
          <p:nvPr/>
        </p:nvSpPr>
        <p:spPr>
          <a:xfrm>
            <a:off x="9157921" y="5749981"/>
            <a:ext cx="2392080" cy="1175469"/>
          </a:xfrm>
          <a:prstGeom prst="line">
            <a:avLst/>
          </a:prstGeom>
          <a:ln w="38100" cap="flat">
            <a:solidFill>
              <a:srgbClr val="000000"/>
            </a:solidFill>
            <a:prstDash val="solid"/>
            <a:headEnd type="none" w="sm" len="sm"/>
            <a:tailEnd type="arrow" w="med" len="sm"/>
          </a:ln>
        </p:spPr>
        <p:txBody>
          <a:bodyPr/>
          <a:lstStyle/>
          <a:p>
            <a:endParaRPr lang="nl-BE"/>
          </a:p>
        </p:txBody>
      </p:sp>
      <p:sp>
        <p:nvSpPr>
          <p:cNvPr id="15" name="AutoShape 15"/>
          <p:cNvSpPr/>
          <p:nvPr/>
        </p:nvSpPr>
        <p:spPr>
          <a:xfrm>
            <a:off x="1392463" y="3530973"/>
            <a:ext cx="0" cy="2503877"/>
          </a:xfrm>
          <a:prstGeom prst="line">
            <a:avLst/>
          </a:prstGeom>
          <a:ln w="38100" cap="flat">
            <a:solidFill>
              <a:srgbClr val="000000"/>
            </a:solidFill>
            <a:prstDash val="solid"/>
            <a:headEnd type="none" w="sm" len="sm"/>
            <a:tailEnd type="arrow" w="med" len="sm"/>
          </a:ln>
        </p:spPr>
        <p:txBody>
          <a:bodyPr/>
          <a:lstStyle/>
          <a:p>
            <a:endParaRPr lang="nl-BE"/>
          </a:p>
        </p:txBody>
      </p:sp>
      <p:grpSp>
        <p:nvGrpSpPr>
          <p:cNvPr id="16" name="Group 16"/>
          <p:cNvGrpSpPr/>
          <p:nvPr/>
        </p:nvGrpSpPr>
        <p:grpSpPr>
          <a:xfrm>
            <a:off x="16517796" y="345125"/>
            <a:ext cx="958923" cy="1022851"/>
            <a:chOff x="0" y="0"/>
            <a:chExt cx="1278563" cy="1363801"/>
          </a:xfrm>
        </p:grpSpPr>
        <p:sp>
          <p:nvSpPr>
            <p:cNvPr id="17" name="Freeform 17"/>
            <p:cNvSpPr/>
            <p:nvPr/>
          </p:nvSpPr>
          <p:spPr>
            <a:xfrm>
              <a:off x="0" y="0"/>
              <a:ext cx="1278563" cy="1363801"/>
            </a:xfrm>
            <a:custGeom>
              <a:avLst/>
              <a:gdLst/>
              <a:ahLst/>
              <a:cxnLst/>
              <a:rect l="l" t="t" r="r" b="b"/>
              <a:pathLst>
                <a:path w="1278563" h="1363801">
                  <a:moveTo>
                    <a:pt x="0" y="0"/>
                  </a:moveTo>
                  <a:lnTo>
                    <a:pt x="1278563" y="0"/>
                  </a:lnTo>
                  <a:lnTo>
                    <a:pt x="1278563" y="1363801"/>
                  </a:lnTo>
                  <a:lnTo>
                    <a:pt x="0" y="136380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BE"/>
            </a:p>
          </p:txBody>
        </p:sp>
        <p:grpSp>
          <p:nvGrpSpPr>
            <p:cNvPr id="18" name="Group 18"/>
            <p:cNvGrpSpPr/>
            <p:nvPr/>
          </p:nvGrpSpPr>
          <p:grpSpPr>
            <a:xfrm>
              <a:off x="82329" y="65805"/>
              <a:ext cx="708641" cy="233308"/>
              <a:chOff x="0" y="0"/>
              <a:chExt cx="245499" cy="80826"/>
            </a:xfrm>
          </p:grpSpPr>
          <p:sp>
            <p:nvSpPr>
              <p:cNvPr id="19" name="Freeform 19"/>
              <p:cNvSpPr/>
              <p:nvPr/>
            </p:nvSpPr>
            <p:spPr>
              <a:xfrm>
                <a:off x="0" y="0"/>
                <a:ext cx="245499" cy="80826"/>
              </a:xfrm>
              <a:custGeom>
                <a:avLst/>
                <a:gdLst/>
                <a:ahLst/>
                <a:cxnLst/>
                <a:rect l="l" t="t" r="r" b="b"/>
                <a:pathLst>
                  <a:path w="245499" h="80826">
                    <a:moveTo>
                      <a:pt x="0" y="0"/>
                    </a:moveTo>
                    <a:lnTo>
                      <a:pt x="245499" y="0"/>
                    </a:lnTo>
                    <a:lnTo>
                      <a:pt x="245499" y="80826"/>
                    </a:lnTo>
                    <a:lnTo>
                      <a:pt x="0" y="80826"/>
                    </a:lnTo>
                    <a:close/>
                  </a:path>
                </a:pathLst>
              </a:custGeom>
              <a:solidFill>
                <a:srgbClr val="FFFFFF"/>
              </a:solidFill>
            </p:spPr>
            <p:txBody>
              <a:bodyPr/>
              <a:lstStyle/>
              <a:p>
                <a:endParaRPr lang="nl-BE"/>
              </a:p>
            </p:txBody>
          </p:sp>
          <p:sp>
            <p:nvSpPr>
              <p:cNvPr id="20" name="TextBox 20"/>
              <p:cNvSpPr txBox="1"/>
              <p:nvPr/>
            </p:nvSpPr>
            <p:spPr>
              <a:xfrm>
                <a:off x="0" y="-38100"/>
                <a:ext cx="245499" cy="118926"/>
              </a:xfrm>
              <a:prstGeom prst="rect">
                <a:avLst/>
              </a:prstGeom>
            </p:spPr>
            <p:txBody>
              <a:bodyPr lIns="50800" tIns="50800" rIns="50800" bIns="50800" rtlCol="0" anchor="ctr"/>
              <a:lstStyle/>
              <a:p>
                <a:pPr algn="ctr">
                  <a:lnSpc>
                    <a:spcPts val="2253"/>
                  </a:lnSpc>
                </a:pPr>
                <a:endParaRPr/>
              </a:p>
            </p:txBody>
          </p:sp>
        </p:grpSp>
      </p:grpSp>
      <p:sp>
        <p:nvSpPr>
          <p:cNvPr id="21" name="Freeform 21"/>
          <p:cNvSpPr/>
          <p:nvPr/>
        </p:nvSpPr>
        <p:spPr>
          <a:xfrm>
            <a:off x="16570721" y="433850"/>
            <a:ext cx="593227" cy="110392"/>
          </a:xfrm>
          <a:custGeom>
            <a:avLst/>
            <a:gdLst/>
            <a:ahLst/>
            <a:cxnLst/>
            <a:rect l="l" t="t" r="r" b="b"/>
            <a:pathLst>
              <a:path w="593227" h="110392">
                <a:moveTo>
                  <a:pt x="0" y="0"/>
                </a:moveTo>
                <a:lnTo>
                  <a:pt x="593228" y="0"/>
                </a:lnTo>
                <a:lnTo>
                  <a:pt x="593228" y="110392"/>
                </a:lnTo>
                <a:lnTo>
                  <a:pt x="0" y="110392"/>
                </a:lnTo>
                <a:lnTo>
                  <a:pt x="0" y="0"/>
                </a:lnTo>
                <a:close/>
              </a:path>
            </a:pathLst>
          </a:custGeom>
          <a:blipFill>
            <a:blip r:embed="rId13"/>
            <a:stretch>
              <a:fillRect b="-142941"/>
            </a:stretch>
          </a:blipFill>
        </p:spPr>
        <p:txBody>
          <a:bodyPr/>
          <a:lstStyle/>
          <a:p>
            <a:endParaRPr lang="nl-BE"/>
          </a:p>
        </p:txBody>
      </p:sp>
      <p:sp>
        <p:nvSpPr>
          <p:cNvPr id="22" name="Freeform 22"/>
          <p:cNvSpPr/>
          <p:nvPr/>
        </p:nvSpPr>
        <p:spPr>
          <a:xfrm>
            <a:off x="14782520" y="1475916"/>
            <a:ext cx="2084815" cy="1216774"/>
          </a:xfrm>
          <a:custGeom>
            <a:avLst/>
            <a:gdLst/>
            <a:ahLst/>
            <a:cxnLst/>
            <a:rect l="l" t="t" r="r" b="b"/>
            <a:pathLst>
              <a:path w="2084815" h="1216774">
                <a:moveTo>
                  <a:pt x="0" y="0"/>
                </a:moveTo>
                <a:lnTo>
                  <a:pt x="2084815" y="0"/>
                </a:lnTo>
                <a:lnTo>
                  <a:pt x="2084815" y="1216774"/>
                </a:lnTo>
                <a:lnTo>
                  <a:pt x="0" y="12167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nl-BE"/>
          </a:p>
        </p:txBody>
      </p:sp>
      <p:sp>
        <p:nvSpPr>
          <p:cNvPr id="23" name="Freeform 23"/>
          <p:cNvSpPr/>
          <p:nvPr/>
        </p:nvSpPr>
        <p:spPr>
          <a:xfrm>
            <a:off x="15857565" y="2297349"/>
            <a:ext cx="2279384" cy="1175004"/>
          </a:xfrm>
          <a:custGeom>
            <a:avLst/>
            <a:gdLst/>
            <a:ahLst/>
            <a:cxnLst/>
            <a:rect l="l" t="t" r="r" b="b"/>
            <a:pathLst>
              <a:path w="2279384" h="1175004">
                <a:moveTo>
                  <a:pt x="0" y="0"/>
                </a:moveTo>
                <a:lnTo>
                  <a:pt x="2279384" y="0"/>
                </a:lnTo>
                <a:lnTo>
                  <a:pt x="2279384" y="1175004"/>
                </a:lnTo>
                <a:lnTo>
                  <a:pt x="0" y="1175004"/>
                </a:lnTo>
                <a:lnTo>
                  <a:pt x="0" y="0"/>
                </a:lnTo>
                <a:close/>
              </a:path>
            </a:pathLst>
          </a:custGeom>
          <a:blipFill>
            <a:blip r:embed="rId16">
              <a:alphaModFix amt="48000"/>
              <a:extLst>
                <a:ext uri="{96DAC541-7B7A-43D3-8B79-37D633B846F1}">
                  <asvg:svgBlip xmlns:asvg="http://schemas.microsoft.com/office/drawing/2016/SVG/main" r:embed="rId17"/>
                </a:ext>
              </a:extLst>
            </a:blip>
            <a:stretch>
              <a:fillRect/>
            </a:stretch>
          </a:blipFill>
        </p:spPr>
        <p:txBody>
          <a:bodyPr/>
          <a:lstStyle/>
          <a:p>
            <a:endParaRPr lang="nl-BE"/>
          </a:p>
        </p:txBody>
      </p:sp>
      <p:sp>
        <p:nvSpPr>
          <p:cNvPr id="24" name="TextBox 24"/>
          <p:cNvSpPr txBox="1"/>
          <p:nvPr/>
        </p:nvSpPr>
        <p:spPr>
          <a:xfrm>
            <a:off x="16073480" y="2490474"/>
            <a:ext cx="1868899" cy="818904"/>
          </a:xfrm>
          <a:prstGeom prst="rect">
            <a:avLst/>
          </a:prstGeom>
        </p:spPr>
        <p:txBody>
          <a:bodyPr wrap="square" lIns="0" tIns="0" rIns="0" bIns="0" rtlCol="0" anchor="t">
            <a:spAutoFit/>
          </a:bodyPr>
          <a:lstStyle/>
          <a:p>
            <a:pPr algn="ctr">
              <a:lnSpc>
                <a:spcPts val="2113"/>
              </a:lnSpc>
            </a:pPr>
            <a:r>
              <a:rPr lang="en-US" sz="1509" dirty="0" err="1">
                <a:solidFill>
                  <a:srgbClr val="FFFFFF"/>
                </a:solidFill>
                <a:latin typeface="Jeko 3"/>
                <a:ea typeface="Jeko 3"/>
                <a:cs typeface="Jeko 3"/>
                <a:sym typeface="Jeko 3"/>
              </a:rPr>
              <a:t>koppeling</a:t>
            </a:r>
            <a:r>
              <a:rPr lang="en-US" sz="1509" dirty="0">
                <a:solidFill>
                  <a:srgbClr val="FFFFFF"/>
                </a:solidFill>
                <a:latin typeface="Jeko 3"/>
                <a:ea typeface="Jeko 3"/>
                <a:cs typeface="Jeko 3"/>
                <a:sym typeface="Jeko 3"/>
              </a:rPr>
              <a:t> met </a:t>
            </a:r>
          </a:p>
          <a:p>
            <a:pPr algn="ctr">
              <a:lnSpc>
                <a:spcPts val="2113"/>
              </a:lnSpc>
            </a:pPr>
            <a:r>
              <a:rPr lang="en-US" sz="1509" dirty="0">
                <a:solidFill>
                  <a:srgbClr val="FFFFFF"/>
                </a:solidFill>
                <a:latin typeface="Jeko 3"/>
                <a:ea typeface="Jeko 3"/>
                <a:cs typeface="Jeko 3"/>
                <a:sym typeface="Jeko 3"/>
              </a:rPr>
              <a:t>liberoo</a:t>
            </a:r>
          </a:p>
          <a:p>
            <a:pPr algn="ctr">
              <a:lnSpc>
                <a:spcPts val="2113"/>
              </a:lnSpc>
            </a:pPr>
            <a:r>
              <a:rPr lang="en-US" sz="1509" dirty="0" err="1">
                <a:solidFill>
                  <a:srgbClr val="FFFFFF"/>
                </a:solidFill>
                <a:latin typeface="Jeko 3"/>
                <a:ea typeface="Jeko 3"/>
                <a:cs typeface="Jeko 3"/>
                <a:sym typeface="Jeko 3"/>
              </a:rPr>
              <a:t>boekhoudsystemen</a:t>
            </a:r>
            <a:endParaRPr lang="en-US" sz="1509" dirty="0">
              <a:solidFill>
                <a:srgbClr val="FFFFFF"/>
              </a:solidFill>
              <a:latin typeface="Jeko 3"/>
              <a:ea typeface="Jeko 3"/>
              <a:cs typeface="Jeko 3"/>
              <a:sym typeface="Jeko 3"/>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05734" y="899849"/>
            <a:ext cx="1272116" cy="1272116"/>
          </a:xfrm>
          <a:custGeom>
            <a:avLst/>
            <a:gdLst/>
            <a:ahLst/>
            <a:cxnLst/>
            <a:rect l="l" t="t" r="r" b="b"/>
            <a:pathLst>
              <a:path w="1272116" h="1272116">
                <a:moveTo>
                  <a:pt x="0" y="0"/>
                </a:moveTo>
                <a:lnTo>
                  <a:pt x="1272115" y="0"/>
                </a:lnTo>
                <a:lnTo>
                  <a:pt x="1272115" y="1272115"/>
                </a:lnTo>
                <a:lnTo>
                  <a:pt x="0" y="12721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BE"/>
          </a:p>
        </p:txBody>
      </p:sp>
      <p:sp>
        <p:nvSpPr>
          <p:cNvPr id="3" name="Freeform 3"/>
          <p:cNvSpPr/>
          <p:nvPr/>
        </p:nvSpPr>
        <p:spPr>
          <a:xfrm>
            <a:off x="11306931" y="899849"/>
            <a:ext cx="1272116" cy="1272116"/>
          </a:xfrm>
          <a:custGeom>
            <a:avLst/>
            <a:gdLst/>
            <a:ahLst/>
            <a:cxnLst/>
            <a:rect l="l" t="t" r="r" b="b"/>
            <a:pathLst>
              <a:path w="1272116" h="1272116">
                <a:moveTo>
                  <a:pt x="0" y="0"/>
                </a:moveTo>
                <a:lnTo>
                  <a:pt x="1272115" y="0"/>
                </a:lnTo>
                <a:lnTo>
                  <a:pt x="1272115" y="1272115"/>
                </a:lnTo>
                <a:lnTo>
                  <a:pt x="0" y="12721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BE"/>
          </a:p>
        </p:txBody>
      </p:sp>
      <p:sp>
        <p:nvSpPr>
          <p:cNvPr id="4" name="AutoShape 4"/>
          <p:cNvSpPr/>
          <p:nvPr/>
        </p:nvSpPr>
        <p:spPr>
          <a:xfrm flipV="1">
            <a:off x="12065139" y="3376581"/>
            <a:ext cx="0" cy="2113019"/>
          </a:xfrm>
          <a:prstGeom prst="line">
            <a:avLst/>
          </a:prstGeom>
          <a:ln w="28575" cap="flat">
            <a:solidFill>
              <a:srgbClr val="000000"/>
            </a:solidFill>
            <a:prstDash val="solid"/>
            <a:headEnd type="none" w="sm" len="sm"/>
            <a:tailEnd type="arrow" w="med" len="sm"/>
          </a:ln>
        </p:spPr>
        <p:txBody>
          <a:bodyPr/>
          <a:lstStyle/>
          <a:p>
            <a:endParaRPr lang="nl-BE"/>
          </a:p>
        </p:txBody>
      </p:sp>
      <p:sp>
        <p:nvSpPr>
          <p:cNvPr id="5" name="AutoShape 5"/>
          <p:cNvSpPr/>
          <p:nvPr/>
        </p:nvSpPr>
        <p:spPr>
          <a:xfrm flipV="1">
            <a:off x="3073157" y="5263291"/>
            <a:ext cx="1971539" cy="1082633"/>
          </a:xfrm>
          <a:prstGeom prst="line">
            <a:avLst/>
          </a:prstGeom>
          <a:ln w="28575" cap="flat">
            <a:solidFill>
              <a:srgbClr val="000000"/>
            </a:solidFill>
            <a:prstDash val="solid"/>
            <a:headEnd type="none" w="sm" len="sm"/>
            <a:tailEnd type="arrow" w="med" len="sm"/>
          </a:ln>
        </p:spPr>
        <p:txBody>
          <a:bodyPr/>
          <a:lstStyle/>
          <a:p>
            <a:endParaRPr lang="nl-BE"/>
          </a:p>
        </p:txBody>
      </p:sp>
      <p:sp>
        <p:nvSpPr>
          <p:cNvPr id="6" name="AutoShape 6"/>
          <p:cNvSpPr/>
          <p:nvPr/>
        </p:nvSpPr>
        <p:spPr>
          <a:xfrm>
            <a:off x="8456829" y="5249199"/>
            <a:ext cx="2018673" cy="991977"/>
          </a:xfrm>
          <a:prstGeom prst="line">
            <a:avLst/>
          </a:prstGeom>
          <a:ln w="28575" cap="flat">
            <a:solidFill>
              <a:srgbClr val="000000"/>
            </a:solidFill>
            <a:prstDash val="solid"/>
            <a:headEnd type="none" w="sm" len="sm"/>
            <a:tailEnd type="arrow" w="med" len="sm"/>
          </a:ln>
        </p:spPr>
        <p:txBody>
          <a:bodyPr/>
          <a:lstStyle/>
          <a:p>
            <a:endParaRPr lang="nl-BE"/>
          </a:p>
        </p:txBody>
      </p:sp>
      <p:sp>
        <p:nvSpPr>
          <p:cNvPr id="7" name="AutoShape 7"/>
          <p:cNvSpPr/>
          <p:nvPr/>
        </p:nvSpPr>
        <p:spPr>
          <a:xfrm>
            <a:off x="1903568" y="3376581"/>
            <a:ext cx="0" cy="2113019"/>
          </a:xfrm>
          <a:prstGeom prst="line">
            <a:avLst/>
          </a:prstGeom>
          <a:ln w="28575" cap="flat">
            <a:solidFill>
              <a:srgbClr val="000000"/>
            </a:solidFill>
            <a:prstDash val="solid"/>
            <a:headEnd type="none" w="sm" len="sm"/>
            <a:tailEnd type="arrow" w="med" len="sm"/>
          </a:ln>
        </p:spPr>
        <p:txBody>
          <a:bodyPr/>
          <a:lstStyle/>
          <a:p>
            <a:endParaRPr lang="nl-BE"/>
          </a:p>
        </p:txBody>
      </p:sp>
      <p:sp>
        <p:nvSpPr>
          <p:cNvPr id="8" name="Freeform 8"/>
          <p:cNvSpPr/>
          <p:nvPr/>
        </p:nvSpPr>
        <p:spPr>
          <a:xfrm>
            <a:off x="4193248" y="2070522"/>
            <a:ext cx="6836690" cy="4785683"/>
          </a:xfrm>
          <a:custGeom>
            <a:avLst/>
            <a:gdLst/>
            <a:ahLst/>
            <a:cxnLst/>
            <a:rect l="l" t="t" r="r" b="b"/>
            <a:pathLst>
              <a:path w="6836690" h="4785683">
                <a:moveTo>
                  <a:pt x="0" y="0"/>
                </a:moveTo>
                <a:lnTo>
                  <a:pt x="6836690" y="0"/>
                </a:lnTo>
                <a:lnTo>
                  <a:pt x="6836690" y="4785683"/>
                </a:lnTo>
                <a:lnTo>
                  <a:pt x="0" y="4785683"/>
                </a:lnTo>
                <a:lnTo>
                  <a:pt x="0" y="0"/>
                </a:lnTo>
                <a:close/>
              </a:path>
            </a:pathLst>
          </a:custGeom>
          <a:blipFill>
            <a:blip r:embed="rId5">
              <a:alphaModFix amt="42000"/>
              <a:extLst>
                <a:ext uri="{96DAC541-7B7A-43D3-8B79-37D633B846F1}">
                  <asvg:svgBlip xmlns:asvg="http://schemas.microsoft.com/office/drawing/2016/SVG/main" r:embed="rId6"/>
                </a:ext>
              </a:extLst>
            </a:blip>
            <a:stretch>
              <a:fillRect/>
            </a:stretch>
          </a:blipFill>
        </p:spPr>
        <p:txBody>
          <a:bodyPr/>
          <a:lstStyle/>
          <a:p>
            <a:endParaRPr lang="nl-BE"/>
          </a:p>
        </p:txBody>
      </p:sp>
      <p:grpSp>
        <p:nvGrpSpPr>
          <p:cNvPr id="9" name="Group 9"/>
          <p:cNvGrpSpPr/>
          <p:nvPr/>
        </p:nvGrpSpPr>
        <p:grpSpPr>
          <a:xfrm>
            <a:off x="15872054" y="4979410"/>
            <a:ext cx="1387246" cy="1479729"/>
            <a:chOff x="0" y="0"/>
            <a:chExt cx="1849661" cy="1972972"/>
          </a:xfrm>
        </p:grpSpPr>
        <p:sp>
          <p:nvSpPr>
            <p:cNvPr id="10" name="Freeform 10"/>
            <p:cNvSpPr/>
            <p:nvPr/>
          </p:nvSpPr>
          <p:spPr>
            <a:xfrm>
              <a:off x="0" y="0"/>
              <a:ext cx="1849661" cy="1972972"/>
            </a:xfrm>
            <a:custGeom>
              <a:avLst/>
              <a:gdLst/>
              <a:ahLst/>
              <a:cxnLst/>
              <a:rect l="l" t="t" r="r" b="b"/>
              <a:pathLst>
                <a:path w="1849661" h="1972972">
                  <a:moveTo>
                    <a:pt x="0" y="0"/>
                  </a:moveTo>
                  <a:lnTo>
                    <a:pt x="1849661" y="0"/>
                  </a:lnTo>
                  <a:lnTo>
                    <a:pt x="1849661" y="1972972"/>
                  </a:lnTo>
                  <a:lnTo>
                    <a:pt x="0" y="19729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BE"/>
            </a:p>
          </p:txBody>
        </p:sp>
        <p:grpSp>
          <p:nvGrpSpPr>
            <p:cNvPr id="11" name="Group 11"/>
            <p:cNvGrpSpPr/>
            <p:nvPr/>
          </p:nvGrpSpPr>
          <p:grpSpPr>
            <a:xfrm>
              <a:off x="119102" y="95199"/>
              <a:ext cx="1025171" cy="337520"/>
              <a:chOff x="0" y="0"/>
              <a:chExt cx="245499" cy="80826"/>
            </a:xfrm>
          </p:grpSpPr>
          <p:sp>
            <p:nvSpPr>
              <p:cNvPr id="12" name="Freeform 12"/>
              <p:cNvSpPr/>
              <p:nvPr/>
            </p:nvSpPr>
            <p:spPr>
              <a:xfrm>
                <a:off x="0" y="0"/>
                <a:ext cx="245499" cy="80826"/>
              </a:xfrm>
              <a:custGeom>
                <a:avLst/>
                <a:gdLst/>
                <a:ahLst/>
                <a:cxnLst/>
                <a:rect l="l" t="t" r="r" b="b"/>
                <a:pathLst>
                  <a:path w="245499" h="80826">
                    <a:moveTo>
                      <a:pt x="0" y="0"/>
                    </a:moveTo>
                    <a:lnTo>
                      <a:pt x="245499" y="0"/>
                    </a:lnTo>
                    <a:lnTo>
                      <a:pt x="245499" y="80826"/>
                    </a:lnTo>
                    <a:lnTo>
                      <a:pt x="0" y="80826"/>
                    </a:lnTo>
                    <a:close/>
                  </a:path>
                </a:pathLst>
              </a:custGeom>
              <a:solidFill>
                <a:srgbClr val="FFFFFF"/>
              </a:solidFill>
            </p:spPr>
            <p:txBody>
              <a:bodyPr/>
              <a:lstStyle/>
              <a:p>
                <a:endParaRPr lang="nl-BE"/>
              </a:p>
            </p:txBody>
          </p:sp>
          <p:sp>
            <p:nvSpPr>
              <p:cNvPr id="13" name="TextBox 13"/>
              <p:cNvSpPr txBox="1"/>
              <p:nvPr/>
            </p:nvSpPr>
            <p:spPr>
              <a:xfrm>
                <a:off x="0" y="-38100"/>
                <a:ext cx="245499" cy="118926"/>
              </a:xfrm>
              <a:prstGeom prst="rect">
                <a:avLst/>
              </a:prstGeom>
            </p:spPr>
            <p:txBody>
              <a:bodyPr lIns="50800" tIns="50800" rIns="50800" bIns="50800" rtlCol="0" anchor="ctr"/>
              <a:lstStyle/>
              <a:p>
                <a:pPr algn="ctr">
                  <a:lnSpc>
                    <a:spcPts val="2253"/>
                  </a:lnSpc>
                </a:pPr>
                <a:endParaRPr/>
              </a:p>
            </p:txBody>
          </p:sp>
        </p:grpSp>
      </p:grpSp>
      <p:sp>
        <p:nvSpPr>
          <p:cNvPr id="14" name="Freeform 14"/>
          <p:cNvSpPr/>
          <p:nvPr/>
        </p:nvSpPr>
        <p:spPr>
          <a:xfrm>
            <a:off x="15948620" y="5107765"/>
            <a:ext cx="858205" cy="159701"/>
          </a:xfrm>
          <a:custGeom>
            <a:avLst/>
            <a:gdLst/>
            <a:ahLst/>
            <a:cxnLst/>
            <a:rect l="l" t="t" r="r" b="b"/>
            <a:pathLst>
              <a:path w="858205" h="159701">
                <a:moveTo>
                  <a:pt x="0" y="0"/>
                </a:moveTo>
                <a:lnTo>
                  <a:pt x="858205" y="0"/>
                </a:lnTo>
                <a:lnTo>
                  <a:pt x="858205" y="159701"/>
                </a:lnTo>
                <a:lnTo>
                  <a:pt x="0" y="159701"/>
                </a:lnTo>
                <a:lnTo>
                  <a:pt x="0" y="0"/>
                </a:lnTo>
                <a:close/>
              </a:path>
            </a:pathLst>
          </a:custGeom>
          <a:blipFill>
            <a:blip r:embed="rId9"/>
            <a:stretch>
              <a:fillRect b="-142941"/>
            </a:stretch>
          </a:blipFill>
        </p:spPr>
        <p:txBody>
          <a:bodyPr/>
          <a:lstStyle/>
          <a:p>
            <a:endParaRPr lang="nl-BE"/>
          </a:p>
        </p:txBody>
      </p:sp>
      <p:sp>
        <p:nvSpPr>
          <p:cNvPr id="15" name="Freeform 15"/>
          <p:cNvSpPr/>
          <p:nvPr/>
        </p:nvSpPr>
        <p:spPr>
          <a:xfrm>
            <a:off x="13361679" y="6615292"/>
            <a:ext cx="3016043" cy="1760273"/>
          </a:xfrm>
          <a:custGeom>
            <a:avLst/>
            <a:gdLst/>
            <a:ahLst/>
            <a:cxnLst/>
            <a:rect l="l" t="t" r="r" b="b"/>
            <a:pathLst>
              <a:path w="3016043" h="1760273">
                <a:moveTo>
                  <a:pt x="0" y="0"/>
                </a:moveTo>
                <a:lnTo>
                  <a:pt x="3016043" y="0"/>
                </a:lnTo>
                <a:lnTo>
                  <a:pt x="3016043" y="1760273"/>
                </a:lnTo>
                <a:lnTo>
                  <a:pt x="0" y="17602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BE"/>
          </a:p>
        </p:txBody>
      </p:sp>
      <p:sp>
        <p:nvSpPr>
          <p:cNvPr id="16" name="Freeform 16"/>
          <p:cNvSpPr/>
          <p:nvPr/>
        </p:nvSpPr>
        <p:spPr>
          <a:xfrm>
            <a:off x="15214571" y="7888441"/>
            <a:ext cx="2702213" cy="1392969"/>
          </a:xfrm>
          <a:custGeom>
            <a:avLst/>
            <a:gdLst/>
            <a:ahLst/>
            <a:cxnLst/>
            <a:rect l="l" t="t" r="r" b="b"/>
            <a:pathLst>
              <a:path w="2702213" h="1392969">
                <a:moveTo>
                  <a:pt x="0" y="0"/>
                </a:moveTo>
                <a:lnTo>
                  <a:pt x="2702212" y="0"/>
                </a:lnTo>
                <a:lnTo>
                  <a:pt x="2702212" y="1392969"/>
                </a:lnTo>
                <a:lnTo>
                  <a:pt x="0" y="1392969"/>
                </a:lnTo>
                <a:lnTo>
                  <a:pt x="0" y="0"/>
                </a:lnTo>
                <a:close/>
              </a:path>
            </a:pathLst>
          </a:custGeom>
          <a:blipFill>
            <a:blip r:embed="rId12">
              <a:alphaModFix amt="48000"/>
              <a:extLst>
                <a:ext uri="{96DAC541-7B7A-43D3-8B79-37D633B846F1}">
                  <asvg:svgBlip xmlns:asvg="http://schemas.microsoft.com/office/drawing/2016/SVG/main" r:embed="rId13"/>
                </a:ext>
              </a:extLst>
            </a:blip>
            <a:stretch>
              <a:fillRect/>
            </a:stretch>
          </a:blipFill>
        </p:spPr>
        <p:txBody>
          <a:bodyPr/>
          <a:lstStyle/>
          <a:p>
            <a:endParaRPr lang="nl-BE"/>
          </a:p>
        </p:txBody>
      </p:sp>
      <p:sp>
        <p:nvSpPr>
          <p:cNvPr id="17" name="Freeform 17"/>
          <p:cNvSpPr/>
          <p:nvPr/>
        </p:nvSpPr>
        <p:spPr>
          <a:xfrm>
            <a:off x="1028700" y="6752411"/>
            <a:ext cx="1666178" cy="1136030"/>
          </a:xfrm>
          <a:custGeom>
            <a:avLst/>
            <a:gdLst/>
            <a:ahLst/>
            <a:cxnLst/>
            <a:rect l="l" t="t" r="r" b="b"/>
            <a:pathLst>
              <a:path w="1666178" h="1136030">
                <a:moveTo>
                  <a:pt x="0" y="0"/>
                </a:moveTo>
                <a:lnTo>
                  <a:pt x="1666178" y="0"/>
                </a:lnTo>
                <a:lnTo>
                  <a:pt x="1666178" y="1136030"/>
                </a:lnTo>
                <a:lnTo>
                  <a:pt x="0" y="11360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nl-BE"/>
          </a:p>
        </p:txBody>
      </p:sp>
      <p:sp>
        <p:nvSpPr>
          <p:cNvPr id="18" name="TextBox 18"/>
          <p:cNvSpPr txBox="1"/>
          <p:nvPr/>
        </p:nvSpPr>
        <p:spPr>
          <a:xfrm>
            <a:off x="11296932" y="2235212"/>
            <a:ext cx="1504262" cy="365572"/>
          </a:xfrm>
          <a:prstGeom prst="rect">
            <a:avLst/>
          </a:prstGeom>
        </p:spPr>
        <p:txBody>
          <a:bodyPr lIns="0" tIns="0" rIns="0" bIns="0" rtlCol="0" anchor="t">
            <a:spAutoFit/>
          </a:bodyPr>
          <a:lstStyle/>
          <a:p>
            <a:pPr algn="ctr">
              <a:lnSpc>
                <a:spcPts val="2658"/>
              </a:lnSpc>
            </a:pPr>
            <a:r>
              <a:rPr lang="en-US" sz="1898">
                <a:solidFill>
                  <a:srgbClr val="3F2021"/>
                </a:solidFill>
                <a:latin typeface="Jeko 3"/>
                <a:ea typeface="Jeko 3"/>
                <a:cs typeface="Jeko 3"/>
                <a:sym typeface="Jeko 3"/>
              </a:rPr>
              <a:t>ONTVANGER</a:t>
            </a:r>
          </a:p>
        </p:txBody>
      </p:sp>
      <p:sp>
        <p:nvSpPr>
          <p:cNvPr id="19" name="TextBox 19"/>
          <p:cNvSpPr txBox="1"/>
          <p:nvPr/>
        </p:nvSpPr>
        <p:spPr>
          <a:xfrm>
            <a:off x="6290247" y="4181070"/>
            <a:ext cx="1984164" cy="838972"/>
          </a:xfrm>
          <a:prstGeom prst="rect">
            <a:avLst/>
          </a:prstGeom>
        </p:spPr>
        <p:txBody>
          <a:bodyPr lIns="0" tIns="0" rIns="0" bIns="0" rtlCol="0" anchor="t">
            <a:spAutoFit/>
          </a:bodyPr>
          <a:lstStyle/>
          <a:p>
            <a:pPr algn="ctr">
              <a:lnSpc>
                <a:spcPts val="2955"/>
              </a:lnSpc>
            </a:pPr>
            <a:r>
              <a:rPr lang="en-US" sz="3178">
                <a:solidFill>
                  <a:srgbClr val="FE5000"/>
                </a:solidFill>
                <a:latin typeface="Jeko 2"/>
                <a:ea typeface="Jeko 2"/>
                <a:cs typeface="Jeko 2"/>
                <a:sym typeface="Jeko 2"/>
              </a:rPr>
              <a:t>PEPPOL </a:t>
            </a:r>
          </a:p>
          <a:p>
            <a:pPr algn="ctr">
              <a:lnSpc>
                <a:spcPts val="2955"/>
              </a:lnSpc>
            </a:pPr>
            <a:r>
              <a:rPr lang="en-US" sz="3178">
                <a:solidFill>
                  <a:srgbClr val="FE5000"/>
                </a:solidFill>
                <a:latin typeface="Jeko 2"/>
                <a:ea typeface="Jeko 2"/>
                <a:cs typeface="Jeko 2"/>
                <a:sym typeface="Jeko 2"/>
              </a:rPr>
              <a:t>NETWERK</a:t>
            </a:r>
          </a:p>
        </p:txBody>
      </p:sp>
      <p:sp>
        <p:nvSpPr>
          <p:cNvPr id="20" name="TextBox 20"/>
          <p:cNvSpPr txBox="1"/>
          <p:nvPr/>
        </p:nvSpPr>
        <p:spPr>
          <a:xfrm>
            <a:off x="1136993" y="8140377"/>
            <a:ext cx="1565302" cy="587226"/>
          </a:xfrm>
          <a:prstGeom prst="rect">
            <a:avLst/>
          </a:prstGeom>
        </p:spPr>
        <p:txBody>
          <a:bodyPr lIns="0" tIns="0" rIns="0" bIns="0" rtlCol="0" anchor="t">
            <a:spAutoFit/>
          </a:bodyPr>
          <a:lstStyle/>
          <a:p>
            <a:pPr algn="ctr">
              <a:lnSpc>
                <a:spcPts val="2183"/>
              </a:lnSpc>
            </a:pPr>
            <a:r>
              <a:rPr lang="en-US" sz="1898">
                <a:solidFill>
                  <a:srgbClr val="FE5000"/>
                </a:solidFill>
                <a:latin typeface="Jeko 2"/>
                <a:ea typeface="Jeko 2"/>
                <a:cs typeface="Jeko 2"/>
                <a:sym typeface="Jeko 2"/>
              </a:rPr>
              <a:t>ACCESPOINT</a:t>
            </a:r>
          </a:p>
          <a:p>
            <a:pPr algn="ctr">
              <a:lnSpc>
                <a:spcPts val="2183"/>
              </a:lnSpc>
            </a:pPr>
            <a:r>
              <a:rPr lang="en-US" sz="1898">
                <a:solidFill>
                  <a:srgbClr val="FE5000"/>
                </a:solidFill>
                <a:latin typeface="Jeko 2"/>
                <a:ea typeface="Jeko 2"/>
                <a:cs typeface="Jeko 2"/>
                <a:sym typeface="Jeko 2"/>
              </a:rPr>
              <a:t>OUT</a:t>
            </a:r>
          </a:p>
        </p:txBody>
      </p:sp>
      <p:sp>
        <p:nvSpPr>
          <p:cNvPr id="21" name="TextBox 21"/>
          <p:cNvSpPr txBox="1"/>
          <p:nvPr/>
        </p:nvSpPr>
        <p:spPr>
          <a:xfrm>
            <a:off x="11367900" y="8277025"/>
            <a:ext cx="1779694" cy="587226"/>
          </a:xfrm>
          <a:prstGeom prst="rect">
            <a:avLst/>
          </a:prstGeom>
        </p:spPr>
        <p:txBody>
          <a:bodyPr lIns="0" tIns="0" rIns="0" bIns="0" rtlCol="0" anchor="t">
            <a:spAutoFit/>
          </a:bodyPr>
          <a:lstStyle/>
          <a:p>
            <a:pPr algn="ctr">
              <a:lnSpc>
                <a:spcPts val="2183"/>
              </a:lnSpc>
            </a:pPr>
            <a:r>
              <a:rPr lang="en-US" sz="1898" dirty="0">
                <a:solidFill>
                  <a:srgbClr val="FE5000"/>
                </a:solidFill>
                <a:latin typeface="Jeko 2"/>
                <a:ea typeface="Jeko 2"/>
                <a:cs typeface="Jeko 2"/>
                <a:sym typeface="Jeko 2"/>
              </a:rPr>
              <a:t>ACCESS POINT</a:t>
            </a:r>
          </a:p>
          <a:p>
            <a:pPr algn="ctr">
              <a:lnSpc>
                <a:spcPts val="2183"/>
              </a:lnSpc>
            </a:pPr>
            <a:r>
              <a:rPr lang="en-US" sz="1898" dirty="0">
                <a:solidFill>
                  <a:srgbClr val="FE5000"/>
                </a:solidFill>
                <a:latin typeface="Jeko 2"/>
                <a:ea typeface="Jeko 2"/>
                <a:cs typeface="Jeko 2"/>
                <a:sym typeface="Jeko 2"/>
              </a:rPr>
              <a:t>IN</a:t>
            </a:r>
          </a:p>
        </p:txBody>
      </p:sp>
      <p:sp>
        <p:nvSpPr>
          <p:cNvPr id="22" name="TextBox 22"/>
          <p:cNvSpPr txBox="1"/>
          <p:nvPr/>
        </p:nvSpPr>
        <p:spPr>
          <a:xfrm>
            <a:off x="1416224" y="2259327"/>
            <a:ext cx="1386830" cy="365572"/>
          </a:xfrm>
          <a:prstGeom prst="rect">
            <a:avLst/>
          </a:prstGeom>
        </p:spPr>
        <p:txBody>
          <a:bodyPr lIns="0" tIns="0" rIns="0" bIns="0" rtlCol="0" anchor="t">
            <a:spAutoFit/>
          </a:bodyPr>
          <a:lstStyle/>
          <a:p>
            <a:pPr algn="ctr">
              <a:lnSpc>
                <a:spcPts val="2658"/>
              </a:lnSpc>
            </a:pPr>
            <a:r>
              <a:rPr lang="en-US" sz="1898">
                <a:solidFill>
                  <a:srgbClr val="3F2021"/>
                </a:solidFill>
                <a:latin typeface="Jeko 3"/>
                <a:ea typeface="Jeko 3"/>
                <a:cs typeface="Jeko 3"/>
                <a:sym typeface="Jeko 3"/>
              </a:rPr>
              <a:t>VERZENDER</a:t>
            </a:r>
          </a:p>
        </p:txBody>
      </p:sp>
      <p:sp>
        <p:nvSpPr>
          <p:cNvPr id="23" name="TextBox 23"/>
          <p:cNvSpPr txBox="1"/>
          <p:nvPr/>
        </p:nvSpPr>
        <p:spPr>
          <a:xfrm>
            <a:off x="15494560" y="8089503"/>
            <a:ext cx="2422223" cy="946149"/>
          </a:xfrm>
          <a:prstGeom prst="rect">
            <a:avLst/>
          </a:prstGeom>
        </p:spPr>
        <p:txBody>
          <a:bodyPr wrap="square" lIns="0" tIns="0" rIns="0" bIns="0" rtlCol="0" anchor="t">
            <a:spAutoFit/>
          </a:bodyPr>
          <a:lstStyle/>
          <a:p>
            <a:pPr algn="ctr">
              <a:lnSpc>
                <a:spcPts val="2450"/>
              </a:lnSpc>
            </a:pPr>
            <a:r>
              <a:rPr lang="en-US" sz="1750" dirty="0" err="1">
                <a:solidFill>
                  <a:srgbClr val="FFFFFF"/>
                </a:solidFill>
                <a:latin typeface="Jeko 3"/>
                <a:ea typeface="Jeko 3"/>
                <a:cs typeface="Jeko 3"/>
                <a:sym typeface="Jeko 3"/>
              </a:rPr>
              <a:t>koppeling</a:t>
            </a:r>
            <a:r>
              <a:rPr lang="en-US" sz="1750" dirty="0">
                <a:solidFill>
                  <a:srgbClr val="FFFFFF"/>
                </a:solidFill>
                <a:latin typeface="Jeko 3"/>
                <a:ea typeface="Jeko 3"/>
                <a:cs typeface="Jeko 3"/>
                <a:sym typeface="Jeko 3"/>
              </a:rPr>
              <a:t> met </a:t>
            </a:r>
          </a:p>
          <a:p>
            <a:pPr algn="ctr">
              <a:lnSpc>
                <a:spcPts val="2450"/>
              </a:lnSpc>
            </a:pPr>
            <a:r>
              <a:rPr lang="en-US" sz="1750" dirty="0">
                <a:solidFill>
                  <a:srgbClr val="FFFFFF"/>
                </a:solidFill>
                <a:latin typeface="Jeko 3"/>
                <a:ea typeface="Jeko 3"/>
                <a:cs typeface="Jeko 3"/>
                <a:sym typeface="Jeko 3"/>
              </a:rPr>
              <a:t>liberoo</a:t>
            </a:r>
          </a:p>
          <a:p>
            <a:pPr algn="ctr">
              <a:lnSpc>
                <a:spcPts val="2450"/>
              </a:lnSpc>
            </a:pPr>
            <a:r>
              <a:rPr lang="en-US" sz="1750" dirty="0" err="1">
                <a:solidFill>
                  <a:srgbClr val="FFFFFF"/>
                </a:solidFill>
                <a:latin typeface="Jeko 3"/>
                <a:ea typeface="Jeko 3"/>
                <a:cs typeface="Jeko 3"/>
                <a:sym typeface="Jeko 3"/>
              </a:rPr>
              <a:t>boekhoudsystemen</a:t>
            </a:r>
            <a:endParaRPr lang="en-US" sz="1750" dirty="0">
              <a:solidFill>
                <a:srgbClr val="FFFFFF"/>
              </a:solidFill>
              <a:latin typeface="Jeko 3"/>
              <a:ea typeface="Jeko 3"/>
              <a:cs typeface="Jeko 3"/>
              <a:sym typeface="Jeko 3"/>
            </a:endParaRPr>
          </a:p>
        </p:txBody>
      </p:sp>
      <p:sp>
        <p:nvSpPr>
          <p:cNvPr id="24" name="Freeform 24"/>
          <p:cNvSpPr/>
          <p:nvPr/>
        </p:nvSpPr>
        <p:spPr>
          <a:xfrm>
            <a:off x="11215974" y="6752411"/>
            <a:ext cx="1666178" cy="1136030"/>
          </a:xfrm>
          <a:custGeom>
            <a:avLst/>
            <a:gdLst/>
            <a:ahLst/>
            <a:cxnLst/>
            <a:rect l="l" t="t" r="r" b="b"/>
            <a:pathLst>
              <a:path w="1666178" h="1136030">
                <a:moveTo>
                  <a:pt x="0" y="0"/>
                </a:moveTo>
                <a:lnTo>
                  <a:pt x="1666178" y="0"/>
                </a:lnTo>
                <a:lnTo>
                  <a:pt x="1666178" y="1136030"/>
                </a:lnTo>
                <a:lnTo>
                  <a:pt x="0" y="11360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nl-B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F2021"/>
        </a:solidFill>
        <a:effectLst/>
      </p:bgPr>
    </p:bg>
    <p:spTree>
      <p:nvGrpSpPr>
        <p:cNvPr id="1" name=""/>
        <p:cNvGrpSpPr/>
        <p:nvPr/>
      </p:nvGrpSpPr>
      <p:grpSpPr>
        <a:xfrm>
          <a:off x="0" y="0"/>
          <a:ext cx="0" cy="0"/>
          <a:chOff x="0" y="0"/>
          <a:chExt cx="0" cy="0"/>
        </a:xfrm>
      </p:grpSpPr>
      <p:sp>
        <p:nvSpPr>
          <p:cNvPr id="2" name="TextBox 2"/>
          <p:cNvSpPr txBox="1"/>
          <p:nvPr/>
        </p:nvSpPr>
        <p:spPr>
          <a:xfrm>
            <a:off x="2156469" y="865944"/>
            <a:ext cx="3994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1</a:t>
            </a:r>
          </a:p>
        </p:txBody>
      </p:sp>
      <p:sp>
        <p:nvSpPr>
          <p:cNvPr id="3" name="TextBox 3"/>
          <p:cNvSpPr txBox="1"/>
          <p:nvPr/>
        </p:nvSpPr>
        <p:spPr>
          <a:xfrm>
            <a:off x="3012851" y="1438958"/>
            <a:ext cx="8519215"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e-invoicing: de nieuwe standaard</a:t>
            </a:r>
          </a:p>
        </p:txBody>
      </p:sp>
      <p:sp>
        <p:nvSpPr>
          <p:cNvPr id="4" name="TextBox 4"/>
          <p:cNvSpPr txBox="1"/>
          <p:nvPr/>
        </p:nvSpPr>
        <p:spPr>
          <a:xfrm>
            <a:off x="2183531" y="2464307"/>
            <a:ext cx="60394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2</a:t>
            </a:r>
          </a:p>
        </p:txBody>
      </p:sp>
      <p:sp>
        <p:nvSpPr>
          <p:cNvPr id="5" name="TextBox 5"/>
          <p:cNvSpPr txBox="1"/>
          <p:nvPr/>
        </p:nvSpPr>
        <p:spPr>
          <a:xfrm>
            <a:off x="3012851" y="3037320"/>
            <a:ext cx="7886583" cy="621107"/>
          </a:xfrm>
          <a:prstGeom prst="rect">
            <a:avLst/>
          </a:prstGeom>
        </p:spPr>
        <p:txBody>
          <a:bodyPr lIns="0" tIns="0" rIns="0" bIns="0" rtlCol="0" anchor="t">
            <a:spAutoFit/>
          </a:bodyPr>
          <a:lstStyle/>
          <a:p>
            <a:pPr algn="l">
              <a:lnSpc>
                <a:spcPts val="4069"/>
              </a:lnSpc>
            </a:pPr>
            <a:r>
              <a:rPr lang="en-US" sz="4029" spc="-282">
                <a:solidFill>
                  <a:srgbClr val="FE5000"/>
                </a:solidFill>
                <a:latin typeface="Jeko 3"/>
                <a:ea typeface="Jeko 3"/>
                <a:cs typeface="Jeko 3"/>
                <a:sym typeface="Jeko 3"/>
              </a:rPr>
              <a:t>de voordelen van e-facturatie</a:t>
            </a:r>
          </a:p>
        </p:txBody>
      </p:sp>
      <p:sp>
        <p:nvSpPr>
          <p:cNvPr id="6" name="TextBox 6"/>
          <p:cNvSpPr txBox="1"/>
          <p:nvPr/>
        </p:nvSpPr>
        <p:spPr>
          <a:xfrm>
            <a:off x="2184785" y="4253170"/>
            <a:ext cx="613470"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3</a:t>
            </a:r>
          </a:p>
        </p:txBody>
      </p:sp>
      <p:sp>
        <p:nvSpPr>
          <p:cNvPr id="7" name="TextBox 7"/>
          <p:cNvSpPr txBox="1"/>
          <p:nvPr/>
        </p:nvSpPr>
        <p:spPr>
          <a:xfrm>
            <a:off x="3012851" y="4826183"/>
            <a:ext cx="5248525"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kennis rond e-facturatie</a:t>
            </a:r>
          </a:p>
        </p:txBody>
      </p:sp>
      <p:sp>
        <p:nvSpPr>
          <p:cNvPr id="8" name="TextBox 8"/>
          <p:cNvSpPr txBox="1"/>
          <p:nvPr/>
        </p:nvSpPr>
        <p:spPr>
          <a:xfrm>
            <a:off x="2191763" y="5849894"/>
            <a:ext cx="6661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4</a:t>
            </a:r>
          </a:p>
        </p:txBody>
      </p:sp>
      <p:sp>
        <p:nvSpPr>
          <p:cNvPr id="9" name="TextBox 9"/>
          <p:cNvSpPr txBox="1"/>
          <p:nvPr/>
        </p:nvSpPr>
        <p:spPr>
          <a:xfrm>
            <a:off x="3012851" y="6428365"/>
            <a:ext cx="7649297"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oplossingen</a:t>
            </a:r>
          </a:p>
        </p:txBody>
      </p:sp>
      <p:sp>
        <p:nvSpPr>
          <p:cNvPr id="10" name="TextBox 10"/>
          <p:cNvSpPr txBox="1"/>
          <p:nvPr/>
        </p:nvSpPr>
        <p:spPr>
          <a:xfrm>
            <a:off x="2211259" y="7448839"/>
            <a:ext cx="627162"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5</a:t>
            </a:r>
          </a:p>
        </p:txBody>
      </p:sp>
      <p:sp>
        <p:nvSpPr>
          <p:cNvPr id="11" name="TextBox 11"/>
          <p:cNvSpPr txBox="1"/>
          <p:nvPr/>
        </p:nvSpPr>
        <p:spPr>
          <a:xfrm>
            <a:off x="3012851" y="8027309"/>
            <a:ext cx="7649297"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ondersteuning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3"/>
            <a:stretch>
              <a:fillRect/>
            </a:stretch>
          </a:blipFill>
        </p:spPr>
        <p:txBody>
          <a:bodyPr/>
          <a:lstStyle/>
          <a:p>
            <a:endParaRPr lang="nl-BE"/>
          </a:p>
        </p:txBody>
      </p:sp>
      <p:grpSp>
        <p:nvGrpSpPr>
          <p:cNvPr id="3" name="Group 3"/>
          <p:cNvGrpSpPr/>
          <p:nvPr/>
        </p:nvGrpSpPr>
        <p:grpSpPr>
          <a:xfrm>
            <a:off x="1726591" y="1340853"/>
            <a:ext cx="7335981" cy="1148306"/>
            <a:chOff x="0" y="0"/>
            <a:chExt cx="2292577" cy="358859"/>
          </a:xfrm>
        </p:grpSpPr>
        <p:sp>
          <p:nvSpPr>
            <p:cNvPr id="4" name="Freeform 4"/>
            <p:cNvSpPr/>
            <p:nvPr/>
          </p:nvSpPr>
          <p:spPr>
            <a:xfrm>
              <a:off x="0" y="0"/>
              <a:ext cx="2292577" cy="358859"/>
            </a:xfrm>
            <a:custGeom>
              <a:avLst/>
              <a:gdLst/>
              <a:ahLst/>
              <a:cxnLst/>
              <a:rect l="l" t="t" r="r" b="b"/>
              <a:pathLst>
                <a:path w="2292577" h="358859">
                  <a:moveTo>
                    <a:pt x="53822" y="0"/>
                  </a:moveTo>
                  <a:lnTo>
                    <a:pt x="2238755" y="0"/>
                  </a:lnTo>
                  <a:cubicBezTo>
                    <a:pt x="2268480" y="0"/>
                    <a:pt x="2292577" y="24097"/>
                    <a:pt x="2292577" y="53822"/>
                  </a:cubicBezTo>
                  <a:lnTo>
                    <a:pt x="2292577" y="305037"/>
                  </a:lnTo>
                  <a:cubicBezTo>
                    <a:pt x="2292577" y="334762"/>
                    <a:pt x="2268480" y="358859"/>
                    <a:pt x="2238755" y="358859"/>
                  </a:cubicBezTo>
                  <a:lnTo>
                    <a:pt x="53822" y="358859"/>
                  </a:lnTo>
                  <a:cubicBezTo>
                    <a:pt x="24097" y="358859"/>
                    <a:pt x="0" y="334762"/>
                    <a:pt x="0" y="305037"/>
                  </a:cubicBezTo>
                  <a:lnTo>
                    <a:pt x="0" y="53822"/>
                  </a:lnTo>
                  <a:cubicBezTo>
                    <a:pt x="0" y="24097"/>
                    <a:pt x="24097" y="0"/>
                    <a:pt x="53822" y="0"/>
                  </a:cubicBezTo>
                  <a:close/>
                </a:path>
              </a:pathLst>
            </a:custGeom>
            <a:solidFill>
              <a:srgbClr val="F2F2F2"/>
            </a:solidFill>
          </p:spPr>
          <p:txBody>
            <a:bodyPr/>
            <a:lstStyle/>
            <a:p>
              <a:endParaRPr lang="nl-BE"/>
            </a:p>
          </p:txBody>
        </p:sp>
        <p:sp>
          <p:nvSpPr>
            <p:cNvPr id="5" name="TextBox 5"/>
            <p:cNvSpPr txBox="1"/>
            <p:nvPr/>
          </p:nvSpPr>
          <p:spPr>
            <a:xfrm>
              <a:off x="0" y="-28575"/>
              <a:ext cx="2292577" cy="387434"/>
            </a:xfrm>
            <a:prstGeom prst="rect">
              <a:avLst/>
            </a:prstGeom>
          </p:spPr>
          <p:txBody>
            <a:bodyPr lIns="50800" tIns="50800" rIns="50800" bIns="50800" rtlCol="0" anchor="ctr"/>
            <a:lstStyle/>
            <a:p>
              <a:pPr algn="ctr">
                <a:lnSpc>
                  <a:spcPts val="2587"/>
                </a:lnSpc>
              </a:pPr>
              <a:endParaRPr/>
            </a:p>
          </p:txBody>
        </p:sp>
      </p:grpSp>
      <p:sp>
        <p:nvSpPr>
          <p:cNvPr id="6" name="Freeform 6"/>
          <p:cNvSpPr/>
          <p:nvPr/>
        </p:nvSpPr>
        <p:spPr>
          <a:xfrm>
            <a:off x="2025112" y="1629083"/>
            <a:ext cx="551264" cy="551264"/>
          </a:xfrm>
          <a:custGeom>
            <a:avLst/>
            <a:gdLst/>
            <a:ahLst/>
            <a:cxnLst/>
            <a:rect l="l" t="t" r="r" b="b"/>
            <a:pathLst>
              <a:path w="551264" h="551264">
                <a:moveTo>
                  <a:pt x="0" y="0"/>
                </a:moveTo>
                <a:lnTo>
                  <a:pt x="551264" y="0"/>
                </a:lnTo>
                <a:lnTo>
                  <a:pt x="551264" y="551264"/>
                </a:lnTo>
                <a:lnTo>
                  <a:pt x="0" y="5512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sp>
        <p:nvSpPr>
          <p:cNvPr id="7" name="TextBox 7"/>
          <p:cNvSpPr txBox="1"/>
          <p:nvPr/>
        </p:nvSpPr>
        <p:spPr>
          <a:xfrm>
            <a:off x="2884922" y="1600861"/>
            <a:ext cx="3652074" cy="502932"/>
          </a:xfrm>
          <a:prstGeom prst="rect">
            <a:avLst/>
          </a:prstGeom>
        </p:spPr>
        <p:txBody>
          <a:bodyPr lIns="0" tIns="0" rIns="0" bIns="0" rtlCol="0" anchor="t">
            <a:spAutoFit/>
          </a:bodyPr>
          <a:lstStyle/>
          <a:p>
            <a:pPr algn="l">
              <a:lnSpc>
                <a:spcPts val="3716"/>
              </a:lnSpc>
            </a:pPr>
            <a:r>
              <a:rPr lang="en-US" sz="2654" b="1">
                <a:solidFill>
                  <a:srgbClr val="000000"/>
                </a:solidFill>
                <a:latin typeface="Jeko 2"/>
                <a:ea typeface="Jeko 2"/>
                <a:cs typeface="Jeko 2"/>
                <a:sym typeface="Jeko 2"/>
              </a:rPr>
              <a:t>Verhoogde efficiëntie</a:t>
            </a:r>
          </a:p>
        </p:txBody>
      </p:sp>
      <p:grpSp>
        <p:nvGrpSpPr>
          <p:cNvPr id="8" name="Group 8"/>
          <p:cNvGrpSpPr/>
          <p:nvPr/>
        </p:nvGrpSpPr>
        <p:grpSpPr>
          <a:xfrm>
            <a:off x="1726591" y="2956163"/>
            <a:ext cx="7335981" cy="1148306"/>
            <a:chOff x="0" y="0"/>
            <a:chExt cx="2292577" cy="358859"/>
          </a:xfrm>
        </p:grpSpPr>
        <p:sp>
          <p:nvSpPr>
            <p:cNvPr id="9" name="Freeform 9"/>
            <p:cNvSpPr/>
            <p:nvPr/>
          </p:nvSpPr>
          <p:spPr>
            <a:xfrm>
              <a:off x="0" y="0"/>
              <a:ext cx="2292577" cy="358859"/>
            </a:xfrm>
            <a:custGeom>
              <a:avLst/>
              <a:gdLst/>
              <a:ahLst/>
              <a:cxnLst/>
              <a:rect l="l" t="t" r="r" b="b"/>
              <a:pathLst>
                <a:path w="2292577" h="358859">
                  <a:moveTo>
                    <a:pt x="53822" y="0"/>
                  </a:moveTo>
                  <a:lnTo>
                    <a:pt x="2238755" y="0"/>
                  </a:lnTo>
                  <a:cubicBezTo>
                    <a:pt x="2268480" y="0"/>
                    <a:pt x="2292577" y="24097"/>
                    <a:pt x="2292577" y="53822"/>
                  </a:cubicBezTo>
                  <a:lnTo>
                    <a:pt x="2292577" y="305037"/>
                  </a:lnTo>
                  <a:cubicBezTo>
                    <a:pt x="2292577" y="334762"/>
                    <a:pt x="2268480" y="358859"/>
                    <a:pt x="2238755" y="358859"/>
                  </a:cubicBezTo>
                  <a:lnTo>
                    <a:pt x="53822" y="358859"/>
                  </a:lnTo>
                  <a:cubicBezTo>
                    <a:pt x="24097" y="358859"/>
                    <a:pt x="0" y="334762"/>
                    <a:pt x="0" y="305037"/>
                  </a:cubicBezTo>
                  <a:lnTo>
                    <a:pt x="0" y="53822"/>
                  </a:lnTo>
                  <a:cubicBezTo>
                    <a:pt x="0" y="24097"/>
                    <a:pt x="24097" y="0"/>
                    <a:pt x="53822" y="0"/>
                  </a:cubicBezTo>
                  <a:close/>
                </a:path>
              </a:pathLst>
            </a:custGeom>
            <a:solidFill>
              <a:srgbClr val="F2F2F2"/>
            </a:solidFill>
          </p:spPr>
          <p:txBody>
            <a:bodyPr/>
            <a:lstStyle/>
            <a:p>
              <a:endParaRPr lang="nl-BE"/>
            </a:p>
          </p:txBody>
        </p:sp>
        <p:sp>
          <p:nvSpPr>
            <p:cNvPr id="10" name="TextBox 10"/>
            <p:cNvSpPr txBox="1"/>
            <p:nvPr/>
          </p:nvSpPr>
          <p:spPr>
            <a:xfrm>
              <a:off x="0" y="-28575"/>
              <a:ext cx="2292577" cy="387434"/>
            </a:xfrm>
            <a:prstGeom prst="rect">
              <a:avLst/>
            </a:prstGeom>
          </p:spPr>
          <p:txBody>
            <a:bodyPr lIns="50800" tIns="50800" rIns="50800" bIns="50800" rtlCol="0" anchor="ctr"/>
            <a:lstStyle/>
            <a:p>
              <a:pPr algn="ctr">
                <a:lnSpc>
                  <a:spcPts val="2587"/>
                </a:lnSpc>
              </a:pPr>
              <a:endParaRPr/>
            </a:p>
          </p:txBody>
        </p:sp>
      </p:grpSp>
      <p:sp>
        <p:nvSpPr>
          <p:cNvPr id="11" name="Freeform 11"/>
          <p:cNvSpPr/>
          <p:nvPr/>
        </p:nvSpPr>
        <p:spPr>
          <a:xfrm>
            <a:off x="2025112" y="3244393"/>
            <a:ext cx="551264" cy="551264"/>
          </a:xfrm>
          <a:custGeom>
            <a:avLst/>
            <a:gdLst/>
            <a:ahLst/>
            <a:cxnLst/>
            <a:rect l="l" t="t" r="r" b="b"/>
            <a:pathLst>
              <a:path w="551264" h="551264">
                <a:moveTo>
                  <a:pt x="0" y="0"/>
                </a:moveTo>
                <a:lnTo>
                  <a:pt x="551264" y="0"/>
                </a:lnTo>
                <a:lnTo>
                  <a:pt x="551264" y="551264"/>
                </a:lnTo>
                <a:lnTo>
                  <a:pt x="0" y="5512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sp>
        <p:nvSpPr>
          <p:cNvPr id="12" name="TextBox 12"/>
          <p:cNvSpPr txBox="1"/>
          <p:nvPr/>
        </p:nvSpPr>
        <p:spPr>
          <a:xfrm>
            <a:off x="2842066" y="3216171"/>
            <a:ext cx="5235134" cy="445891"/>
          </a:xfrm>
          <a:prstGeom prst="rect">
            <a:avLst/>
          </a:prstGeom>
        </p:spPr>
        <p:txBody>
          <a:bodyPr wrap="square" lIns="0" tIns="0" rIns="0" bIns="0" rtlCol="0" anchor="t">
            <a:spAutoFit/>
          </a:bodyPr>
          <a:lstStyle/>
          <a:p>
            <a:pPr algn="l">
              <a:lnSpc>
                <a:spcPts val="3716"/>
              </a:lnSpc>
            </a:pPr>
            <a:r>
              <a:rPr lang="en-US" sz="2654" b="1" dirty="0">
                <a:solidFill>
                  <a:srgbClr val="000000"/>
                </a:solidFill>
                <a:latin typeface="Jeko 2"/>
                <a:ea typeface="Jeko 2"/>
                <a:cs typeface="Jeko 2"/>
                <a:sym typeface="Jeko 2"/>
              </a:rPr>
              <a:t>Minder </a:t>
            </a:r>
            <a:r>
              <a:rPr lang="en-US" sz="2654" b="1" dirty="0" err="1">
                <a:solidFill>
                  <a:srgbClr val="000000"/>
                </a:solidFill>
                <a:latin typeface="Jeko 2"/>
                <a:ea typeface="Jeko 2"/>
                <a:cs typeface="Jeko 2"/>
                <a:sym typeface="Jeko 2"/>
              </a:rPr>
              <a:t>onnodige</a:t>
            </a:r>
            <a:r>
              <a:rPr lang="en-US" sz="2654" b="1" dirty="0">
                <a:solidFill>
                  <a:srgbClr val="000000"/>
                </a:solidFill>
                <a:latin typeface="Jeko 2"/>
                <a:ea typeface="Jeko 2"/>
                <a:cs typeface="Jeko 2"/>
                <a:sym typeface="Jeko 2"/>
              </a:rPr>
              <a:t> </a:t>
            </a:r>
            <a:r>
              <a:rPr lang="en-US" sz="2654" b="1" dirty="0" err="1">
                <a:solidFill>
                  <a:srgbClr val="000000"/>
                </a:solidFill>
                <a:latin typeface="Jeko 2"/>
                <a:ea typeface="Jeko 2"/>
                <a:cs typeface="Jeko 2"/>
                <a:sym typeface="Jeko 2"/>
              </a:rPr>
              <a:t>kosten</a:t>
            </a:r>
            <a:endParaRPr lang="en-US" sz="2654" b="1" dirty="0">
              <a:solidFill>
                <a:srgbClr val="000000"/>
              </a:solidFill>
              <a:latin typeface="Jeko 2"/>
              <a:ea typeface="Jeko 2"/>
              <a:cs typeface="Jeko 2"/>
              <a:sym typeface="Jeko 2"/>
            </a:endParaRPr>
          </a:p>
        </p:txBody>
      </p:sp>
      <p:grpSp>
        <p:nvGrpSpPr>
          <p:cNvPr id="13" name="Group 13"/>
          <p:cNvGrpSpPr/>
          <p:nvPr/>
        </p:nvGrpSpPr>
        <p:grpSpPr>
          <a:xfrm>
            <a:off x="1591967" y="4570055"/>
            <a:ext cx="7335981" cy="1148306"/>
            <a:chOff x="0" y="0"/>
            <a:chExt cx="2292577" cy="358859"/>
          </a:xfrm>
        </p:grpSpPr>
        <p:sp>
          <p:nvSpPr>
            <p:cNvPr id="14" name="Freeform 14"/>
            <p:cNvSpPr/>
            <p:nvPr/>
          </p:nvSpPr>
          <p:spPr>
            <a:xfrm>
              <a:off x="0" y="0"/>
              <a:ext cx="2292577" cy="358859"/>
            </a:xfrm>
            <a:custGeom>
              <a:avLst/>
              <a:gdLst/>
              <a:ahLst/>
              <a:cxnLst/>
              <a:rect l="l" t="t" r="r" b="b"/>
              <a:pathLst>
                <a:path w="2292577" h="358859">
                  <a:moveTo>
                    <a:pt x="53822" y="0"/>
                  </a:moveTo>
                  <a:lnTo>
                    <a:pt x="2238755" y="0"/>
                  </a:lnTo>
                  <a:cubicBezTo>
                    <a:pt x="2268480" y="0"/>
                    <a:pt x="2292577" y="24097"/>
                    <a:pt x="2292577" y="53822"/>
                  </a:cubicBezTo>
                  <a:lnTo>
                    <a:pt x="2292577" y="305037"/>
                  </a:lnTo>
                  <a:cubicBezTo>
                    <a:pt x="2292577" y="334762"/>
                    <a:pt x="2268480" y="358859"/>
                    <a:pt x="2238755" y="358859"/>
                  </a:cubicBezTo>
                  <a:lnTo>
                    <a:pt x="53822" y="358859"/>
                  </a:lnTo>
                  <a:cubicBezTo>
                    <a:pt x="24097" y="358859"/>
                    <a:pt x="0" y="334762"/>
                    <a:pt x="0" y="305037"/>
                  </a:cubicBezTo>
                  <a:lnTo>
                    <a:pt x="0" y="53822"/>
                  </a:lnTo>
                  <a:cubicBezTo>
                    <a:pt x="0" y="24097"/>
                    <a:pt x="24097" y="0"/>
                    <a:pt x="53822" y="0"/>
                  </a:cubicBezTo>
                  <a:close/>
                </a:path>
              </a:pathLst>
            </a:custGeom>
            <a:solidFill>
              <a:srgbClr val="F2F2F2"/>
            </a:solidFill>
          </p:spPr>
          <p:txBody>
            <a:bodyPr/>
            <a:lstStyle/>
            <a:p>
              <a:endParaRPr lang="nl-BE"/>
            </a:p>
          </p:txBody>
        </p:sp>
        <p:sp>
          <p:nvSpPr>
            <p:cNvPr id="15" name="TextBox 15"/>
            <p:cNvSpPr txBox="1"/>
            <p:nvPr/>
          </p:nvSpPr>
          <p:spPr>
            <a:xfrm>
              <a:off x="0" y="-28575"/>
              <a:ext cx="2292577" cy="387434"/>
            </a:xfrm>
            <a:prstGeom prst="rect">
              <a:avLst/>
            </a:prstGeom>
          </p:spPr>
          <p:txBody>
            <a:bodyPr lIns="50800" tIns="50800" rIns="50800" bIns="50800" rtlCol="0" anchor="ctr"/>
            <a:lstStyle/>
            <a:p>
              <a:pPr algn="ctr">
                <a:lnSpc>
                  <a:spcPts val="2587"/>
                </a:lnSpc>
              </a:pPr>
              <a:endParaRPr/>
            </a:p>
          </p:txBody>
        </p:sp>
      </p:grpSp>
      <p:sp>
        <p:nvSpPr>
          <p:cNvPr id="16" name="Freeform 16"/>
          <p:cNvSpPr/>
          <p:nvPr/>
        </p:nvSpPr>
        <p:spPr>
          <a:xfrm>
            <a:off x="1890488" y="4858285"/>
            <a:ext cx="551264" cy="551264"/>
          </a:xfrm>
          <a:custGeom>
            <a:avLst/>
            <a:gdLst/>
            <a:ahLst/>
            <a:cxnLst/>
            <a:rect l="l" t="t" r="r" b="b"/>
            <a:pathLst>
              <a:path w="551264" h="551264">
                <a:moveTo>
                  <a:pt x="0" y="0"/>
                </a:moveTo>
                <a:lnTo>
                  <a:pt x="551264" y="0"/>
                </a:lnTo>
                <a:lnTo>
                  <a:pt x="551264" y="551264"/>
                </a:lnTo>
                <a:lnTo>
                  <a:pt x="0" y="5512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sp>
        <p:nvSpPr>
          <p:cNvPr id="17" name="TextBox 17"/>
          <p:cNvSpPr txBox="1"/>
          <p:nvPr/>
        </p:nvSpPr>
        <p:spPr>
          <a:xfrm>
            <a:off x="2884922" y="4830064"/>
            <a:ext cx="4626771" cy="502932"/>
          </a:xfrm>
          <a:prstGeom prst="rect">
            <a:avLst/>
          </a:prstGeom>
        </p:spPr>
        <p:txBody>
          <a:bodyPr lIns="0" tIns="0" rIns="0" bIns="0" rtlCol="0" anchor="t">
            <a:spAutoFit/>
          </a:bodyPr>
          <a:lstStyle/>
          <a:p>
            <a:pPr algn="l">
              <a:lnSpc>
                <a:spcPts val="3716"/>
              </a:lnSpc>
            </a:pPr>
            <a:r>
              <a:rPr lang="en-US" sz="2654" b="1">
                <a:solidFill>
                  <a:srgbClr val="000000"/>
                </a:solidFill>
                <a:latin typeface="Jeko 2"/>
                <a:ea typeface="Jeko 2"/>
                <a:cs typeface="Jeko 2"/>
                <a:sym typeface="Jeko 2"/>
              </a:rPr>
              <a:t>Een kleinere kans op fouten</a:t>
            </a:r>
          </a:p>
        </p:txBody>
      </p:sp>
      <p:grpSp>
        <p:nvGrpSpPr>
          <p:cNvPr id="18" name="Group 18"/>
          <p:cNvGrpSpPr/>
          <p:nvPr/>
        </p:nvGrpSpPr>
        <p:grpSpPr>
          <a:xfrm>
            <a:off x="1591967" y="6183948"/>
            <a:ext cx="7335981" cy="1148306"/>
            <a:chOff x="0" y="0"/>
            <a:chExt cx="2292577" cy="358859"/>
          </a:xfrm>
        </p:grpSpPr>
        <p:sp>
          <p:nvSpPr>
            <p:cNvPr id="19" name="Freeform 19"/>
            <p:cNvSpPr/>
            <p:nvPr/>
          </p:nvSpPr>
          <p:spPr>
            <a:xfrm>
              <a:off x="0" y="0"/>
              <a:ext cx="2292577" cy="358859"/>
            </a:xfrm>
            <a:custGeom>
              <a:avLst/>
              <a:gdLst/>
              <a:ahLst/>
              <a:cxnLst/>
              <a:rect l="l" t="t" r="r" b="b"/>
              <a:pathLst>
                <a:path w="2292577" h="358859">
                  <a:moveTo>
                    <a:pt x="53822" y="0"/>
                  </a:moveTo>
                  <a:lnTo>
                    <a:pt x="2238755" y="0"/>
                  </a:lnTo>
                  <a:cubicBezTo>
                    <a:pt x="2268480" y="0"/>
                    <a:pt x="2292577" y="24097"/>
                    <a:pt x="2292577" y="53822"/>
                  </a:cubicBezTo>
                  <a:lnTo>
                    <a:pt x="2292577" y="305037"/>
                  </a:lnTo>
                  <a:cubicBezTo>
                    <a:pt x="2292577" y="334762"/>
                    <a:pt x="2268480" y="358859"/>
                    <a:pt x="2238755" y="358859"/>
                  </a:cubicBezTo>
                  <a:lnTo>
                    <a:pt x="53822" y="358859"/>
                  </a:lnTo>
                  <a:cubicBezTo>
                    <a:pt x="24097" y="358859"/>
                    <a:pt x="0" y="334762"/>
                    <a:pt x="0" y="305037"/>
                  </a:cubicBezTo>
                  <a:lnTo>
                    <a:pt x="0" y="53822"/>
                  </a:lnTo>
                  <a:cubicBezTo>
                    <a:pt x="0" y="24097"/>
                    <a:pt x="24097" y="0"/>
                    <a:pt x="53822" y="0"/>
                  </a:cubicBezTo>
                  <a:close/>
                </a:path>
              </a:pathLst>
            </a:custGeom>
            <a:solidFill>
              <a:srgbClr val="F2F2F2"/>
            </a:solidFill>
          </p:spPr>
          <p:txBody>
            <a:bodyPr/>
            <a:lstStyle/>
            <a:p>
              <a:endParaRPr lang="nl-BE"/>
            </a:p>
          </p:txBody>
        </p:sp>
        <p:sp>
          <p:nvSpPr>
            <p:cNvPr id="20" name="TextBox 20"/>
            <p:cNvSpPr txBox="1"/>
            <p:nvPr/>
          </p:nvSpPr>
          <p:spPr>
            <a:xfrm>
              <a:off x="0" y="-28575"/>
              <a:ext cx="2292577" cy="387434"/>
            </a:xfrm>
            <a:prstGeom prst="rect">
              <a:avLst/>
            </a:prstGeom>
          </p:spPr>
          <p:txBody>
            <a:bodyPr lIns="50800" tIns="50800" rIns="50800" bIns="50800" rtlCol="0" anchor="ctr"/>
            <a:lstStyle/>
            <a:p>
              <a:pPr algn="ctr">
                <a:lnSpc>
                  <a:spcPts val="2587"/>
                </a:lnSpc>
              </a:pPr>
              <a:endParaRPr/>
            </a:p>
          </p:txBody>
        </p:sp>
      </p:grpSp>
      <p:sp>
        <p:nvSpPr>
          <p:cNvPr id="21" name="Freeform 21"/>
          <p:cNvSpPr/>
          <p:nvPr/>
        </p:nvSpPr>
        <p:spPr>
          <a:xfrm>
            <a:off x="1890488" y="6472178"/>
            <a:ext cx="551264" cy="551264"/>
          </a:xfrm>
          <a:custGeom>
            <a:avLst/>
            <a:gdLst/>
            <a:ahLst/>
            <a:cxnLst/>
            <a:rect l="l" t="t" r="r" b="b"/>
            <a:pathLst>
              <a:path w="551264" h="551264">
                <a:moveTo>
                  <a:pt x="0" y="0"/>
                </a:moveTo>
                <a:lnTo>
                  <a:pt x="551264" y="0"/>
                </a:lnTo>
                <a:lnTo>
                  <a:pt x="551264" y="551264"/>
                </a:lnTo>
                <a:lnTo>
                  <a:pt x="0" y="5512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sp>
        <p:nvSpPr>
          <p:cNvPr id="22" name="TextBox 22"/>
          <p:cNvSpPr txBox="1"/>
          <p:nvPr/>
        </p:nvSpPr>
        <p:spPr>
          <a:xfrm>
            <a:off x="2884922" y="6443957"/>
            <a:ext cx="5819963" cy="502932"/>
          </a:xfrm>
          <a:prstGeom prst="rect">
            <a:avLst/>
          </a:prstGeom>
        </p:spPr>
        <p:txBody>
          <a:bodyPr lIns="0" tIns="0" rIns="0" bIns="0" rtlCol="0" anchor="t">
            <a:spAutoFit/>
          </a:bodyPr>
          <a:lstStyle/>
          <a:p>
            <a:pPr algn="l">
              <a:lnSpc>
                <a:spcPts val="3716"/>
              </a:lnSpc>
            </a:pPr>
            <a:r>
              <a:rPr lang="en-US" sz="2654" b="1">
                <a:solidFill>
                  <a:srgbClr val="000000"/>
                </a:solidFill>
                <a:latin typeface="Jeko 2"/>
                <a:ea typeface="Jeko 2"/>
                <a:cs typeface="Jeko 2"/>
                <a:sym typeface="Jeko 2"/>
              </a:rPr>
              <a:t>Samenwerking over heel de wereld</a:t>
            </a:r>
          </a:p>
        </p:txBody>
      </p:sp>
      <p:grpSp>
        <p:nvGrpSpPr>
          <p:cNvPr id="23" name="Group 23"/>
          <p:cNvGrpSpPr/>
          <p:nvPr/>
        </p:nvGrpSpPr>
        <p:grpSpPr>
          <a:xfrm>
            <a:off x="1591967" y="7797841"/>
            <a:ext cx="7335981" cy="1148306"/>
            <a:chOff x="0" y="0"/>
            <a:chExt cx="2292577" cy="358859"/>
          </a:xfrm>
        </p:grpSpPr>
        <p:sp>
          <p:nvSpPr>
            <p:cNvPr id="24" name="Freeform 24"/>
            <p:cNvSpPr/>
            <p:nvPr/>
          </p:nvSpPr>
          <p:spPr>
            <a:xfrm>
              <a:off x="0" y="0"/>
              <a:ext cx="2292577" cy="358859"/>
            </a:xfrm>
            <a:custGeom>
              <a:avLst/>
              <a:gdLst/>
              <a:ahLst/>
              <a:cxnLst/>
              <a:rect l="l" t="t" r="r" b="b"/>
              <a:pathLst>
                <a:path w="2292577" h="358859">
                  <a:moveTo>
                    <a:pt x="53822" y="0"/>
                  </a:moveTo>
                  <a:lnTo>
                    <a:pt x="2238755" y="0"/>
                  </a:lnTo>
                  <a:cubicBezTo>
                    <a:pt x="2268480" y="0"/>
                    <a:pt x="2292577" y="24097"/>
                    <a:pt x="2292577" y="53822"/>
                  </a:cubicBezTo>
                  <a:lnTo>
                    <a:pt x="2292577" y="305037"/>
                  </a:lnTo>
                  <a:cubicBezTo>
                    <a:pt x="2292577" y="334762"/>
                    <a:pt x="2268480" y="358859"/>
                    <a:pt x="2238755" y="358859"/>
                  </a:cubicBezTo>
                  <a:lnTo>
                    <a:pt x="53822" y="358859"/>
                  </a:lnTo>
                  <a:cubicBezTo>
                    <a:pt x="24097" y="358859"/>
                    <a:pt x="0" y="334762"/>
                    <a:pt x="0" y="305037"/>
                  </a:cubicBezTo>
                  <a:lnTo>
                    <a:pt x="0" y="53822"/>
                  </a:lnTo>
                  <a:cubicBezTo>
                    <a:pt x="0" y="24097"/>
                    <a:pt x="24097" y="0"/>
                    <a:pt x="53822" y="0"/>
                  </a:cubicBezTo>
                  <a:close/>
                </a:path>
              </a:pathLst>
            </a:custGeom>
            <a:solidFill>
              <a:srgbClr val="F2F2F2"/>
            </a:solidFill>
          </p:spPr>
          <p:txBody>
            <a:bodyPr/>
            <a:lstStyle/>
            <a:p>
              <a:endParaRPr lang="nl-BE"/>
            </a:p>
          </p:txBody>
        </p:sp>
        <p:sp>
          <p:nvSpPr>
            <p:cNvPr id="25" name="TextBox 25"/>
            <p:cNvSpPr txBox="1"/>
            <p:nvPr/>
          </p:nvSpPr>
          <p:spPr>
            <a:xfrm>
              <a:off x="0" y="-28575"/>
              <a:ext cx="2292577" cy="387434"/>
            </a:xfrm>
            <a:prstGeom prst="rect">
              <a:avLst/>
            </a:prstGeom>
          </p:spPr>
          <p:txBody>
            <a:bodyPr lIns="50800" tIns="50800" rIns="50800" bIns="50800" rtlCol="0" anchor="ctr"/>
            <a:lstStyle/>
            <a:p>
              <a:pPr algn="ctr">
                <a:lnSpc>
                  <a:spcPts val="2587"/>
                </a:lnSpc>
              </a:pPr>
              <a:endParaRPr/>
            </a:p>
          </p:txBody>
        </p:sp>
      </p:grpSp>
      <p:sp>
        <p:nvSpPr>
          <p:cNvPr id="26" name="Freeform 26"/>
          <p:cNvSpPr/>
          <p:nvPr/>
        </p:nvSpPr>
        <p:spPr>
          <a:xfrm>
            <a:off x="1890488" y="8086071"/>
            <a:ext cx="551264" cy="551264"/>
          </a:xfrm>
          <a:custGeom>
            <a:avLst/>
            <a:gdLst/>
            <a:ahLst/>
            <a:cxnLst/>
            <a:rect l="l" t="t" r="r" b="b"/>
            <a:pathLst>
              <a:path w="551264" h="551264">
                <a:moveTo>
                  <a:pt x="0" y="0"/>
                </a:moveTo>
                <a:lnTo>
                  <a:pt x="551264" y="0"/>
                </a:lnTo>
                <a:lnTo>
                  <a:pt x="551264" y="551264"/>
                </a:lnTo>
                <a:lnTo>
                  <a:pt x="0" y="5512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sp>
        <p:nvSpPr>
          <p:cNvPr id="27" name="TextBox 27"/>
          <p:cNvSpPr txBox="1"/>
          <p:nvPr/>
        </p:nvSpPr>
        <p:spPr>
          <a:xfrm>
            <a:off x="2884922" y="8057850"/>
            <a:ext cx="4956771" cy="502932"/>
          </a:xfrm>
          <a:prstGeom prst="rect">
            <a:avLst/>
          </a:prstGeom>
        </p:spPr>
        <p:txBody>
          <a:bodyPr lIns="0" tIns="0" rIns="0" bIns="0" rtlCol="0" anchor="t">
            <a:spAutoFit/>
          </a:bodyPr>
          <a:lstStyle/>
          <a:p>
            <a:pPr algn="l">
              <a:lnSpc>
                <a:spcPts val="3716"/>
              </a:lnSpc>
            </a:pPr>
            <a:r>
              <a:rPr lang="en-US" sz="2654" b="1">
                <a:solidFill>
                  <a:srgbClr val="000000"/>
                </a:solidFill>
                <a:latin typeface="Jeko 2"/>
                <a:ea typeface="Jeko 2"/>
                <a:cs typeface="Jeko 2"/>
                <a:sym typeface="Jeko 2"/>
              </a:rPr>
              <a:t>Duurzame manier van werken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F2021"/>
        </a:solidFill>
        <a:effectLst/>
      </p:bgPr>
    </p:bg>
    <p:spTree>
      <p:nvGrpSpPr>
        <p:cNvPr id="1" name=""/>
        <p:cNvGrpSpPr/>
        <p:nvPr/>
      </p:nvGrpSpPr>
      <p:grpSpPr>
        <a:xfrm>
          <a:off x="0" y="0"/>
          <a:ext cx="0" cy="0"/>
          <a:chOff x="0" y="0"/>
          <a:chExt cx="0" cy="0"/>
        </a:xfrm>
      </p:grpSpPr>
      <p:sp>
        <p:nvSpPr>
          <p:cNvPr id="2" name="TextBox 2"/>
          <p:cNvSpPr txBox="1"/>
          <p:nvPr/>
        </p:nvSpPr>
        <p:spPr>
          <a:xfrm>
            <a:off x="2156469" y="865944"/>
            <a:ext cx="3994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1</a:t>
            </a:r>
          </a:p>
        </p:txBody>
      </p:sp>
      <p:sp>
        <p:nvSpPr>
          <p:cNvPr id="3" name="TextBox 3"/>
          <p:cNvSpPr txBox="1"/>
          <p:nvPr/>
        </p:nvSpPr>
        <p:spPr>
          <a:xfrm>
            <a:off x="3012851" y="1438958"/>
            <a:ext cx="8519215"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e-invoicing: de nieuwe standaard</a:t>
            </a:r>
          </a:p>
        </p:txBody>
      </p:sp>
      <p:sp>
        <p:nvSpPr>
          <p:cNvPr id="4" name="TextBox 4"/>
          <p:cNvSpPr txBox="1"/>
          <p:nvPr/>
        </p:nvSpPr>
        <p:spPr>
          <a:xfrm>
            <a:off x="2183531" y="2464307"/>
            <a:ext cx="60394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2</a:t>
            </a:r>
          </a:p>
        </p:txBody>
      </p:sp>
      <p:sp>
        <p:nvSpPr>
          <p:cNvPr id="5" name="TextBox 5"/>
          <p:cNvSpPr txBox="1"/>
          <p:nvPr/>
        </p:nvSpPr>
        <p:spPr>
          <a:xfrm>
            <a:off x="3012851" y="3037320"/>
            <a:ext cx="7886583"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de voordelen van e-facturatie</a:t>
            </a:r>
          </a:p>
        </p:txBody>
      </p:sp>
      <p:sp>
        <p:nvSpPr>
          <p:cNvPr id="6" name="TextBox 6"/>
          <p:cNvSpPr txBox="1"/>
          <p:nvPr/>
        </p:nvSpPr>
        <p:spPr>
          <a:xfrm>
            <a:off x="2184785" y="4253170"/>
            <a:ext cx="613470"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3</a:t>
            </a:r>
          </a:p>
        </p:txBody>
      </p:sp>
      <p:sp>
        <p:nvSpPr>
          <p:cNvPr id="7" name="TextBox 7"/>
          <p:cNvSpPr txBox="1"/>
          <p:nvPr/>
        </p:nvSpPr>
        <p:spPr>
          <a:xfrm>
            <a:off x="3012851" y="4826183"/>
            <a:ext cx="5248525" cy="621107"/>
          </a:xfrm>
          <a:prstGeom prst="rect">
            <a:avLst/>
          </a:prstGeom>
        </p:spPr>
        <p:txBody>
          <a:bodyPr lIns="0" tIns="0" rIns="0" bIns="0" rtlCol="0" anchor="t">
            <a:spAutoFit/>
          </a:bodyPr>
          <a:lstStyle/>
          <a:p>
            <a:pPr algn="l">
              <a:lnSpc>
                <a:spcPts val="4069"/>
              </a:lnSpc>
            </a:pPr>
            <a:r>
              <a:rPr lang="en-US" sz="4029" spc="-282">
                <a:solidFill>
                  <a:srgbClr val="FE5000"/>
                </a:solidFill>
                <a:latin typeface="Jeko 3"/>
                <a:ea typeface="Jeko 3"/>
                <a:cs typeface="Jeko 3"/>
                <a:sym typeface="Jeko 3"/>
              </a:rPr>
              <a:t>kennis rond e-facturatie</a:t>
            </a:r>
          </a:p>
        </p:txBody>
      </p:sp>
      <p:sp>
        <p:nvSpPr>
          <p:cNvPr id="8" name="TextBox 8"/>
          <p:cNvSpPr txBox="1"/>
          <p:nvPr/>
        </p:nvSpPr>
        <p:spPr>
          <a:xfrm>
            <a:off x="2191763" y="5849894"/>
            <a:ext cx="6661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4</a:t>
            </a:r>
          </a:p>
        </p:txBody>
      </p:sp>
      <p:sp>
        <p:nvSpPr>
          <p:cNvPr id="9" name="TextBox 9"/>
          <p:cNvSpPr txBox="1"/>
          <p:nvPr/>
        </p:nvSpPr>
        <p:spPr>
          <a:xfrm>
            <a:off x="3012851" y="6428365"/>
            <a:ext cx="7649297"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oplossingen</a:t>
            </a:r>
          </a:p>
        </p:txBody>
      </p:sp>
      <p:sp>
        <p:nvSpPr>
          <p:cNvPr id="10" name="TextBox 10"/>
          <p:cNvSpPr txBox="1"/>
          <p:nvPr/>
        </p:nvSpPr>
        <p:spPr>
          <a:xfrm>
            <a:off x="2211259" y="7448839"/>
            <a:ext cx="627162"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5</a:t>
            </a:r>
          </a:p>
        </p:txBody>
      </p:sp>
      <p:sp>
        <p:nvSpPr>
          <p:cNvPr id="11" name="TextBox 11"/>
          <p:cNvSpPr txBox="1"/>
          <p:nvPr/>
        </p:nvSpPr>
        <p:spPr>
          <a:xfrm>
            <a:off x="3012851" y="8027309"/>
            <a:ext cx="7649297"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ondersteuning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3"/>
            <a:stretch>
              <a:fillRect/>
            </a:stretch>
          </a:blipFill>
        </p:spPr>
        <p:txBody>
          <a:bodyPr/>
          <a:lstStyle/>
          <a:p>
            <a:endParaRPr lang="nl-BE"/>
          </a:p>
        </p:txBody>
      </p:sp>
      <p:pic>
        <p:nvPicPr>
          <p:cNvPr id="3" name="Picture 3"/>
          <p:cNvPicPr>
            <a:picLocks noChangeAspect="1"/>
          </p:cNvPicPr>
          <p:nvPr/>
        </p:nvPicPr>
        <p:blipFill>
          <a:blip r:embed="rId4"/>
          <a:stretch>
            <a:fillRect/>
          </a:stretch>
        </p:blipFill>
        <p:spPr>
          <a:xfrm>
            <a:off x="8498690" y="1608521"/>
            <a:ext cx="9578294" cy="8011639"/>
          </a:xfrm>
          <a:prstGeom prst="rect">
            <a:avLst/>
          </a:prstGeom>
        </p:spPr>
      </p:pic>
      <p:sp>
        <p:nvSpPr>
          <p:cNvPr id="4" name="Freeform 4"/>
          <p:cNvSpPr/>
          <p:nvPr/>
        </p:nvSpPr>
        <p:spPr>
          <a:xfrm>
            <a:off x="985986" y="4465149"/>
            <a:ext cx="183925" cy="185392"/>
          </a:xfrm>
          <a:custGeom>
            <a:avLst/>
            <a:gdLst/>
            <a:ahLst/>
            <a:cxnLst/>
            <a:rect l="l" t="t" r="r" b="b"/>
            <a:pathLst>
              <a:path w="183925" h="185392">
                <a:moveTo>
                  <a:pt x="0" y="0"/>
                </a:moveTo>
                <a:lnTo>
                  <a:pt x="183925" y="0"/>
                </a:lnTo>
                <a:lnTo>
                  <a:pt x="183925" y="185393"/>
                </a:lnTo>
                <a:lnTo>
                  <a:pt x="0" y="185393"/>
                </a:lnTo>
                <a:lnTo>
                  <a:pt x="0" y="0"/>
                </a:lnTo>
                <a:close/>
              </a:path>
            </a:pathLst>
          </a:custGeom>
          <a:blipFill>
            <a:blip r:embed="rId5"/>
            <a:stretch>
              <a:fillRect/>
            </a:stretch>
          </a:blipFill>
        </p:spPr>
        <p:txBody>
          <a:bodyPr/>
          <a:lstStyle/>
          <a:p>
            <a:endParaRPr lang="nl-BE"/>
          </a:p>
        </p:txBody>
      </p:sp>
      <p:sp>
        <p:nvSpPr>
          <p:cNvPr id="5" name="TextBox 5"/>
          <p:cNvSpPr txBox="1"/>
          <p:nvPr/>
        </p:nvSpPr>
        <p:spPr>
          <a:xfrm>
            <a:off x="1225973" y="4236549"/>
            <a:ext cx="5574505" cy="3258766"/>
          </a:xfrm>
          <a:prstGeom prst="rect">
            <a:avLst/>
          </a:prstGeom>
        </p:spPr>
        <p:txBody>
          <a:bodyPr lIns="0" tIns="0" rIns="0" bIns="0" rtlCol="0" anchor="t">
            <a:spAutoFit/>
          </a:bodyPr>
          <a:lstStyle/>
          <a:p>
            <a:pPr algn="l">
              <a:lnSpc>
                <a:spcPts val="3724"/>
              </a:lnSpc>
            </a:pPr>
            <a:r>
              <a:rPr lang="en-US" sz="1799">
                <a:solidFill>
                  <a:srgbClr val="000000"/>
                </a:solidFill>
                <a:latin typeface="Jeko 3"/>
                <a:ea typeface="Jeko 3"/>
                <a:cs typeface="Jeko 3"/>
                <a:sym typeface="Jeko 3"/>
              </a:rPr>
              <a:t>slechts 42% van ondernemers gebruikt  facturatiesoftware</a:t>
            </a:r>
          </a:p>
          <a:p>
            <a:pPr algn="l">
              <a:lnSpc>
                <a:spcPts val="3724"/>
              </a:lnSpc>
            </a:pPr>
            <a:endParaRPr lang="en-US" sz="1799">
              <a:solidFill>
                <a:srgbClr val="000000"/>
              </a:solidFill>
              <a:latin typeface="Jeko 3"/>
              <a:ea typeface="Jeko 3"/>
              <a:cs typeface="Jeko 3"/>
              <a:sym typeface="Jeko 3"/>
            </a:endParaRPr>
          </a:p>
          <a:p>
            <a:pPr algn="l">
              <a:lnSpc>
                <a:spcPts val="3724"/>
              </a:lnSpc>
            </a:pPr>
            <a:r>
              <a:rPr lang="en-US" sz="1799">
                <a:solidFill>
                  <a:srgbClr val="000000"/>
                </a:solidFill>
                <a:latin typeface="Jeko 3"/>
                <a:ea typeface="Jeko 3"/>
                <a:cs typeface="Jeko 3"/>
                <a:sym typeface="Jeko 3"/>
              </a:rPr>
              <a:t>onder de ondernemers die slechts 20 facturen per jaar versturen, is dit percentage slechts 14%.</a:t>
            </a:r>
          </a:p>
          <a:p>
            <a:pPr algn="l">
              <a:lnSpc>
                <a:spcPts val="3724"/>
              </a:lnSpc>
            </a:pPr>
            <a:endParaRPr lang="en-US" sz="1799">
              <a:solidFill>
                <a:srgbClr val="000000"/>
              </a:solidFill>
              <a:latin typeface="Jeko 3"/>
              <a:ea typeface="Jeko 3"/>
              <a:cs typeface="Jeko 3"/>
              <a:sym typeface="Jeko 3"/>
            </a:endParaRPr>
          </a:p>
          <a:p>
            <a:pPr algn="l">
              <a:lnSpc>
                <a:spcPts val="3724"/>
              </a:lnSpc>
            </a:pPr>
            <a:endParaRPr lang="en-US" sz="1799">
              <a:solidFill>
                <a:srgbClr val="000000"/>
              </a:solidFill>
              <a:latin typeface="Jeko 3"/>
              <a:ea typeface="Jeko 3"/>
              <a:cs typeface="Jeko 3"/>
              <a:sym typeface="Jeko 3"/>
            </a:endParaRPr>
          </a:p>
        </p:txBody>
      </p:sp>
      <p:sp>
        <p:nvSpPr>
          <p:cNvPr id="6" name="TextBox 6"/>
          <p:cNvSpPr txBox="1"/>
          <p:nvPr/>
        </p:nvSpPr>
        <p:spPr>
          <a:xfrm>
            <a:off x="557361" y="570876"/>
            <a:ext cx="13544401" cy="1093719"/>
          </a:xfrm>
          <a:prstGeom prst="rect">
            <a:avLst/>
          </a:prstGeom>
        </p:spPr>
        <p:txBody>
          <a:bodyPr lIns="0" tIns="0" rIns="0" bIns="0" rtlCol="0" anchor="t">
            <a:spAutoFit/>
          </a:bodyPr>
          <a:lstStyle/>
          <a:p>
            <a:pPr algn="ctr">
              <a:lnSpc>
                <a:spcPts val="7302"/>
              </a:lnSpc>
            </a:pPr>
            <a:r>
              <a:rPr lang="en-US" sz="6699" b="1">
                <a:solidFill>
                  <a:srgbClr val="FE5000"/>
                </a:solidFill>
                <a:latin typeface="Jeko 1 Bold"/>
                <a:ea typeface="Jeko 1 Bold"/>
                <a:cs typeface="Jeko 1 Bold"/>
                <a:sym typeface="Jeko 1 Bold"/>
              </a:rPr>
              <a:t>Het grote e-invoicing onderzoek</a:t>
            </a:r>
          </a:p>
        </p:txBody>
      </p:sp>
      <p:sp>
        <p:nvSpPr>
          <p:cNvPr id="7" name="TextBox 7"/>
          <p:cNvSpPr txBox="1"/>
          <p:nvPr/>
        </p:nvSpPr>
        <p:spPr>
          <a:xfrm>
            <a:off x="149285" y="9972020"/>
            <a:ext cx="5738778" cy="167639"/>
          </a:xfrm>
          <a:prstGeom prst="rect">
            <a:avLst/>
          </a:prstGeom>
        </p:spPr>
        <p:txBody>
          <a:bodyPr lIns="0" tIns="0" rIns="0" bIns="0" rtlCol="0" anchor="t">
            <a:spAutoFit/>
          </a:bodyPr>
          <a:lstStyle/>
          <a:p>
            <a:pPr algn="l">
              <a:lnSpc>
                <a:spcPts val="1260"/>
              </a:lnSpc>
            </a:pPr>
            <a:r>
              <a:rPr lang="en-US" sz="900">
                <a:solidFill>
                  <a:srgbClr val="000000"/>
                </a:solidFill>
                <a:latin typeface="Jeko 3"/>
                <a:ea typeface="Jeko 3"/>
                <a:cs typeface="Jeko 3"/>
                <a:sym typeface="Jeko 3"/>
              </a:rPr>
              <a:t>*bron: Yuki - Het grote e-invoicing onderzoek</a:t>
            </a:r>
          </a:p>
        </p:txBody>
      </p:sp>
      <p:sp>
        <p:nvSpPr>
          <p:cNvPr id="8" name="TextBox 8"/>
          <p:cNvSpPr txBox="1"/>
          <p:nvPr/>
        </p:nvSpPr>
        <p:spPr>
          <a:xfrm>
            <a:off x="557361" y="3435430"/>
            <a:ext cx="7800203" cy="510032"/>
          </a:xfrm>
          <a:prstGeom prst="rect">
            <a:avLst/>
          </a:prstGeom>
        </p:spPr>
        <p:txBody>
          <a:bodyPr lIns="0" tIns="0" rIns="0" bIns="0" rtlCol="0" anchor="t">
            <a:spAutoFit/>
          </a:bodyPr>
          <a:lstStyle/>
          <a:p>
            <a:pPr marL="0" lvl="0" indent="0" algn="just">
              <a:lnSpc>
                <a:spcPts val="3378"/>
              </a:lnSpc>
              <a:spcBef>
                <a:spcPct val="0"/>
              </a:spcBef>
            </a:pPr>
            <a:r>
              <a:rPr lang="en-US" sz="3099" b="1">
                <a:solidFill>
                  <a:srgbClr val="3F2021"/>
                </a:solidFill>
                <a:latin typeface="Jeko 1 Bold"/>
                <a:ea typeface="Jeko 1 Bold"/>
                <a:cs typeface="Jeko 1 Bold"/>
                <a:sym typeface="Jeko 1 Bold"/>
              </a:rPr>
              <a:t>Hoe maak je facturen?</a:t>
            </a:r>
          </a:p>
        </p:txBody>
      </p:sp>
      <p:sp>
        <p:nvSpPr>
          <p:cNvPr id="9" name="Freeform 9"/>
          <p:cNvSpPr/>
          <p:nvPr/>
        </p:nvSpPr>
        <p:spPr>
          <a:xfrm>
            <a:off x="985986" y="5868486"/>
            <a:ext cx="183925" cy="185392"/>
          </a:xfrm>
          <a:custGeom>
            <a:avLst/>
            <a:gdLst/>
            <a:ahLst/>
            <a:cxnLst/>
            <a:rect l="l" t="t" r="r" b="b"/>
            <a:pathLst>
              <a:path w="183925" h="185392">
                <a:moveTo>
                  <a:pt x="0" y="0"/>
                </a:moveTo>
                <a:lnTo>
                  <a:pt x="183925" y="0"/>
                </a:lnTo>
                <a:lnTo>
                  <a:pt x="183925" y="185392"/>
                </a:lnTo>
                <a:lnTo>
                  <a:pt x="0" y="185392"/>
                </a:lnTo>
                <a:lnTo>
                  <a:pt x="0" y="0"/>
                </a:lnTo>
                <a:close/>
              </a:path>
            </a:pathLst>
          </a:custGeom>
          <a:blipFill>
            <a:blip r:embed="rId5"/>
            <a:stretch>
              <a:fillRect/>
            </a:stretch>
          </a:blipFill>
        </p:spPr>
        <p:txBody>
          <a:bodyPr/>
          <a:lstStyle/>
          <a:p>
            <a:endParaRPr lang="nl-B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2375" y="3609866"/>
            <a:ext cx="7800203" cy="489585"/>
          </a:xfrm>
          <a:prstGeom prst="rect">
            <a:avLst/>
          </a:prstGeom>
        </p:spPr>
        <p:txBody>
          <a:bodyPr lIns="0" tIns="0" rIns="0" bIns="0" rtlCol="0" anchor="t">
            <a:spAutoFit/>
          </a:bodyPr>
          <a:lstStyle/>
          <a:p>
            <a:pPr marL="0" lvl="0" indent="0" algn="just">
              <a:lnSpc>
                <a:spcPts val="3270"/>
              </a:lnSpc>
              <a:spcBef>
                <a:spcPct val="0"/>
              </a:spcBef>
            </a:pPr>
            <a:r>
              <a:rPr lang="en-US" sz="3000" b="1" u="none" strike="noStrike">
                <a:solidFill>
                  <a:srgbClr val="3F2021"/>
                </a:solidFill>
                <a:latin typeface="Jeko 1 Bold"/>
                <a:ea typeface="Jeko 1 Bold"/>
                <a:cs typeface="Jeko 1 Bold"/>
                <a:sym typeface="Jeko 1 Bold"/>
              </a:rPr>
              <a:t>Heb je al gehoord van Peppol?</a:t>
            </a:r>
          </a:p>
        </p:txBody>
      </p:sp>
      <p:sp>
        <p:nvSpPr>
          <p:cNvPr id="3" name="Freeform 3"/>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3"/>
            <a:stretch>
              <a:fillRect/>
            </a:stretch>
          </a:blipFill>
        </p:spPr>
        <p:txBody>
          <a:bodyPr/>
          <a:lstStyle/>
          <a:p>
            <a:endParaRPr lang="nl-BE"/>
          </a:p>
        </p:txBody>
      </p:sp>
      <p:sp>
        <p:nvSpPr>
          <p:cNvPr id="4" name="TextBox 4"/>
          <p:cNvSpPr txBox="1"/>
          <p:nvPr/>
        </p:nvSpPr>
        <p:spPr>
          <a:xfrm>
            <a:off x="638789" y="443741"/>
            <a:ext cx="13544401" cy="1093719"/>
          </a:xfrm>
          <a:prstGeom prst="rect">
            <a:avLst/>
          </a:prstGeom>
        </p:spPr>
        <p:txBody>
          <a:bodyPr lIns="0" tIns="0" rIns="0" bIns="0" rtlCol="0" anchor="t">
            <a:spAutoFit/>
          </a:bodyPr>
          <a:lstStyle/>
          <a:p>
            <a:pPr algn="ctr">
              <a:lnSpc>
                <a:spcPts val="7302"/>
              </a:lnSpc>
            </a:pPr>
            <a:r>
              <a:rPr lang="en-US" sz="6699" b="1">
                <a:solidFill>
                  <a:srgbClr val="FE5000"/>
                </a:solidFill>
                <a:latin typeface="Jeko 1 Bold"/>
                <a:ea typeface="Jeko 1 Bold"/>
                <a:cs typeface="Jeko 1 Bold"/>
                <a:sym typeface="Jeko 1 Bold"/>
              </a:rPr>
              <a:t>Het grote e-invoicing onderzoek</a:t>
            </a:r>
          </a:p>
        </p:txBody>
      </p:sp>
      <p:sp>
        <p:nvSpPr>
          <p:cNvPr id="5" name="TextBox 5"/>
          <p:cNvSpPr txBox="1"/>
          <p:nvPr/>
        </p:nvSpPr>
        <p:spPr>
          <a:xfrm>
            <a:off x="149285" y="9972020"/>
            <a:ext cx="5738778" cy="167639"/>
          </a:xfrm>
          <a:prstGeom prst="rect">
            <a:avLst/>
          </a:prstGeom>
        </p:spPr>
        <p:txBody>
          <a:bodyPr lIns="0" tIns="0" rIns="0" bIns="0" rtlCol="0" anchor="t">
            <a:spAutoFit/>
          </a:bodyPr>
          <a:lstStyle/>
          <a:p>
            <a:pPr algn="l">
              <a:lnSpc>
                <a:spcPts val="1260"/>
              </a:lnSpc>
            </a:pPr>
            <a:r>
              <a:rPr lang="en-US" sz="900">
                <a:solidFill>
                  <a:srgbClr val="000000"/>
                </a:solidFill>
                <a:latin typeface="Jeko 3"/>
                <a:ea typeface="Jeko 3"/>
                <a:cs typeface="Jeko 3"/>
                <a:sym typeface="Jeko 3"/>
              </a:rPr>
              <a:t>*bron: Yuki - Het grote e-invoicing onderzoek</a:t>
            </a:r>
          </a:p>
        </p:txBody>
      </p:sp>
      <p:pic>
        <p:nvPicPr>
          <p:cNvPr id="6" name="Picture 6"/>
          <p:cNvPicPr>
            <a:picLocks noChangeAspect="1"/>
          </p:cNvPicPr>
          <p:nvPr/>
        </p:nvPicPr>
        <p:blipFill>
          <a:blip r:embed="rId4"/>
          <a:stretch>
            <a:fillRect/>
          </a:stretch>
        </p:blipFill>
        <p:spPr>
          <a:xfrm>
            <a:off x="7365520" y="2079636"/>
            <a:ext cx="10402867" cy="76883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88062" y="3214766"/>
            <a:ext cx="11545889" cy="530045"/>
          </a:xfrm>
          <a:prstGeom prst="rect">
            <a:avLst/>
          </a:prstGeom>
        </p:spPr>
        <p:txBody>
          <a:bodyPr lIns="0" tIns="0" rIns="0" bIns="0" rtlCol="0" anchor="t">
            <a:spAutoFit/>
          </a:bodyPr>
          <a:lstStyle/>
          <a:p>
            <a:pPr algn="l">
              <a:lnSpc>
                <a:spcPts val="4345"/>
              </a:lnSpc>
            </a:pPr>
            <a:r>
              <a:rPr lang="en-US" sz="2099">
                <a:solidFill>
                  <a:srgbClr val="000000"/>
                </a:solidFill>
                <a:latin typeface="Jeko 3"/>
                <a:ea typeface="Jeko 3"/>
                <a:cs typeface="Jeko 3"/>
                <a:sym typeface="Jeko 3"/>
              </a:rPr>
              <a:t> van de ondernemers is niet op de hoogte van de nieuwe wetgeving in 2026. </a:t>
            </a:r>
          </a:p>
        </p:txBody>
      </p:sp>
      <p:sp>
        <p:nvSpPr>
          <p:cNvPr id="3" name="Freeform 3"/>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3"/>
            <a:stretch>
              <a:fillRect/>
            </a:stretch>
          </a:blipFill>
        </p:spPr>
        <p:txBody>
          <a:bodyPr/>
          <a:lstStyle/>
          <a:p>
            <a:endParaRPr lang="nl-BE"/>
          </a:p>
        </p:txBody>
      </p:sp>
      <p:sp>
        <p:nvSpPr>
          <p:cNvPr id="4" name="TextBox 4"/>
          <p:cNvSpPr txBox="1"/>
          <p:nvPr/>
        </p:nvSpPr>
        <p:spPr>
          <a:xfrm>
            <a:off x="1028700" y="547417"/>
            <a:ext cx="13544401" cy="1093719"/>
          </a:xfrm>
          <a:prstGeom prst="rect">
            <a:avLst/>
          </a:prstGeom>
        </p:spPr>
        <p:txBody>
          <a:bodyPr lIns="0" tIns="0" rIns="0" bIns="0" rtlCol="0" anchor="t">
            <a:spAutoFit/>
          </a:bodyPr>
          <a:lstStyle/>
          <a:p>
            <a:pPr algn="ctr">
              <a:lnSpc>
                <a:spcPts val="7302"/>
              </a:lnSpc>
            </a:pPr>
            <a:r>
              <a:rPr lang="en-US" sz="6699" b="1">
                <a:solidFill>
                  <a:srgbClr val="FE5000"/>
                </a:solidFill>
                <a:latin typeface="Jeko 1 Bold"/>
                <a:ea typeface="Jeko 1 Bold"/>
                <a:cs typeface="Jeko 1 Bold"/>
                <a:sym typeface="Jeko 1 Bold"/>
              </a:rPr>
              <a:t>Het grote e-invoicing onderzoek</a:t>
            </a:r>
          </a:p>
        </p:txBody>
      </p:sp>
      <p:sp>
        <p:nvSpPr>
          <p:cNvPr id="5" name="TextBox 5"/>
          <p:cNvSpPr txBox="1"/>
          <p:nvPr/>
        </p:nvSpPr>
        <p:spPr>
          <a:xfrm>
            <a:off x="149285" y="9972020"/>
            <a:ext cx="5738778" cy="167639"/>
          </a:xfrm>
          <a:prstGeom prst="rect">
            <a:avLst/>
          </a:prstGeom>
        </p:spPr>
        <p:txBody>
          <a:bodyPr lIns="0" tIns="0" rIns="0" bIns="0" rtlCol="0" anchor="t">
            <a:spAutoFit/>
          </a:bodyPr>
          <a:lstStyle/>
          <a:p>
            <a:pPr algn="l">
              <a:lnSpc>
                <a:spcPts val="1260"/>
              </a:lnSpc>
            </a:pPr>
            <a:r>
              <a:rPr lang="en-US" sz="900">
                <a:solidFill>
                  <a:srgbClr val="000000"/>
                </a:solidFill>
                <a:latin typeface="Jeko 3"/>
                <a:ea typeface="Jeko 3"/>
                <a:cs typeface="Jeko 3"/>
                <a:sym typeface="Jeko 3"/>
              </a:rPr>
              <a:t>*bron: Yuki - Het grote e-invoicing onderzoek</a:t>
            </a:r>
          </a:p>
        </p:txBody>
      </p:sp>
      <p:pic>
        <p:nvPicPr>
          <p:cNvPr id="6" name="Picture 6"/>
          <p:cNvPicPr>
            <a:picLocks noChangeAspect="1"/>
          </p:cNvPicPr>
          <p:nvPr/>
        </p:nvPicPr>
        <p:blipFill>
          <a:blip r:embed="rId4"/>
          <a:stretch>
            <a:fillRect/>
          </a:stretch>
        </p:blipFill>
        <p:spPr>
          <a:xfrm>
            <a:off x="707858" y="2310893"/>
            <a:ext cx="3850106" cy="2245895"/>
          </a:xfrm>
          <a:prstGeom prst="rect">
            <a:avLst/>
          </a:prstGeom>
        </p:spPr>
      </p:pic>
      <p:pic>
        <p:nvPicPr>
          <p:cNvPr id="7" name="Picture 7"/>
          <p:cNvPicPr>
            <a:picLocks noChangeAspect="1"/>
          </p:cNvPicPr>
          <p:nvPr/>
        </p:nvPicPr>
        <p:blipFill>
          <a:blip r:embed="rId5"/>
          <a:stretch>
            <a:fillRect/>
          </a:stretch>
        </p:blipFill>
        <p:spPr>
          <a:xfrm>
            <a:off x="707858" y="4918694"/>
            <a:ext cx="3850106" cy="2245895"/>
          </a:xfrm>
          <a:prstGeom prst="rect">
            <a:avLst/>
          </a:prstGeom>
        </p:spPr>
      </p:pic>
      <p:pic>
        <p:nvPicPr>
          <p:cNvPr id="8" name="Picture 8"/>
          <p:cNvPicPr>
            <a:picLocks noChangeAspect="1"/>
          </p:cNvPicPr>
          <p:nvPr/>
        </p:nvPicPr>
        <p:blipFill>
          <a:blip r:embed="rId6"/>
          <a:stretch>
            <a:fillRect/>
          </a:stretch>
        </p:blipFill>
        <p:spPr>
          <a:xfrm>
            <a:off x="707858" y="7582928"/>
            <a:ext cx="3850106" cy="2245895"/>
          </a:xfrm>
          <a:prstGeom prst="rect">
            <a:avLst/>
          </a:prstGeom>
        </p:spPr>
      </p:pic>
      <p:sp>
        <p:nvSpPr>
          <p:cNvPr id="9" name="TextBox 9"/>
          <p:cNvSpPr txBox="1"/>
          <p:nvPr/>
        </p:nvSpPr>
        <p:spPr>
          <a:xfrm>
            <a:off x="5888062" y="5667082"/>
            <a:ext cx="11545889" cy="530045"/>
          </a:xfrm>
          <a:prstGeom prst="rect">
            <a:avLst/>
          </a:prstGeom>
        </p:spPr>
        <p:txBody>
          <a:bodyPr lIns="0" tIns="0" rIns="0" bIns="0" rtlCol="0" anchor="t">
            <a:spAutoFit/>
          </a:bodyPr>
          <a:lstStyle/>
          <a:p>
            <a:pPr algn="l">
              <a:lnSpc>
                <a:spcPts val="4345"/>
              </a:lnSpc>
            </a:pPr>
            <a:r>
              <a:rPr lang="en-US" sz="2099">
                <a:solidFill>
                  <a:srgbClr val="000000"/>
                </a:solidFill>
                <a:latin typeface="Jeko 3"/>
                <a:ea typeface="Jeko 3"/>
                <a:cs typeface="Jeko 3"/>
                <a:sym typeface="Jeko 3"/>
              </a:rPr>
              <a:t> van de ondernemingen zit op Peppol</a:t>
            </a:r>
          </a:p>
        </p:txBody>
      </p:sp>
      <p:sp>
        <p:nvSpPr>
          <p:cNvPr id="10" name="TextBox 10"/>
          <p:cNvSpPr txBox="1"/>
          <p:nvPr/>
        </p:nvSpPr>
        <p:spPr>
          <a:xfrm>
            <a:off x="6094748" y="8486800"/>
            <a:ext cx="11545889" cy="530045"/>
          </a:xfrm>
          <a:prstGeom prst="rect">
            <a:avLst/>
          </a:prstGeom>
        </p:spPr>
        <p:txBody>
          <a:bodyPr lIns="0" tIns="0" rIns="0" bIns="0" rtlCol="0" anchor="t">
            <a:spAutoFit/>
          </a:bodyPr>
          <a:lstStyle/>
          <a:p>
            <a:pPr algn="l">
              <a:lnSpc>
                <a:spcPts val="4345"/>
              </a:lnSpc>
            </a:pPr>
            <a:r>
              <a:rPr lang="en-US" sz="2099">
                <a:solidFill>
                  <a:srgbClr val="000000"/>
                </a:solidFill>
                <a:latin typeface="Jeko 3"/>
                <a:ea typeface="Jeko 3"/>
                <a:cs typeface="Jeko 3"/>
                <a:sym typeface="Jeko 3"/>
              </a:rPr>
              <a:t> van de ondernemingen voelt geen urentie om zich voor te bereiden op e-invoicing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F2021"/>
        </a:solidFill>
        <a:effectLst/>
      </p:bgPr>
    </p:bg>
    <p:spTree>
      <p:nvGrpSpPr>
        <p:cNvPr id="1" name=""/>
        <p:cNvGrpSpPr/>
        <p:nvPr/>
      </p:nvGrpSpPr>
      <p:grpSpPr>
        <a:xfrm>
          <a:off x="0" y="0"/>
          <a:ext cx="0" cy="0"/>
          <a:chOff x="0" y="0"/>
          <a:chExt cx="0" cy="0"/>
        </a:xfrm>
      </p:grpSpPr>
      <p:sp>
        <p:nvSpPr>
          <p:cNvPr id="2" name="TextBox 2"/>
          <p:cNvSpPr txBox="1"/>
          <p:nvPr/>
        </p:nvSpPr>
        <p:spPr>
          <a:xfrm>
            <a:off x="2156469" y="865944"/>
            <a:ext cx="3994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1</a:t>
            </a:r>
          </a:p>
        </p:txBody>
      </p:sp>
      <p:sp>
        <p:nvSpPr>
          <p:cNvPr id="3" name="TextBox 3"/>
          <p:cNvSpPr txBox="1"/>
          <p:nvPr/>
        </p:nvSpPr>
        <p:spPr>
          <a:xfrm>
            <a:off x="3012851" y="1438958"/>
            <a:ext cx="8519215"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e-invoicing: de nieuwe standaard</a:t>
            </a:r>
          </a:p>
        </p:txBody>
      </p:sp>
      <p:sp>
        <p:nvSpPr>
          <p:cNvPr id="4" name="TextBox 4"/>
          <p:cNvSpPr txBox="1"/>
          <p:nvPr/>
        </p:nvSpPr>
        <p:spPr>
          <a:xfrm>
            <a:off x="2183531" y="2464307"/>
            <a:ext cx="60394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2</a:t>
            </a:r>
          </a:p>
        </p:txBody>
      </p:sp>
      <p:sp>
        <p:nvSpPr>
          <p:cNvPr id="5" name="TextBox 5"/>
          <p:cNvSpPr txBox="1"/>
          <p:nvPr/>
        </p:nvSpPr>
        <p:spPr>
          <a:xfrm>
            <a:off x="3012851" y="3037320"/>
            <a:ext cx="7886583"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de voordelen van e-facturatie</a:t>
            </a:r>
          </a:p>
        </p:txBody>
      </p:sp>
      <p:sp>
        <p:nvSpPr>
          <p:cNvPr id="6" name="TextBox 6"/>
          <p:cNvSpPr txBox="1"/>
          <p:nvPr/>
        </p:nvSpPr>
        <p:spPr>
          <a:xfrm>
            <a:off x="2184785" y="4253170"/>
            <a:ext cx="613470"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3</a:t>
            </a:r>
          </a:p>
        </p:txBody>
      </p:sp>
      <p:sp>
        <p:nvSpPr>
          <p:cNvPr id="7" name="TextBox 7"/>
          <p:cNvSpPr txBox="1"/>
          <p:nvPr/>
        </p:nvSpPr>
        <p:spPr>
          <a:xfrm>
            <a:off x="3012851" y="4826183"/>
            <a:ext cx="5248525"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kennis rond e-facturatie</a:t>
            </a:r>
          </a:p>
        </p:txBody>
      </p:sp>
      <p:sp>
        <p:nvSpPr>
          <p:cNvPr id="8" name="TextBox 8"/>
          <p:cNvSpPr txBox="1"/>
          <p:nvPr/>
        </p:nvSpPr>
        <p:spPr>
          <a:xfrm>
            <a:off x="2191763" y="5849894"/>
            <a:ext cx="6661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4</a:t>
            </a:r>
          </a:p>
        </p:txBody>
      </p:sp>
      <p:sp>
        <p:nvSpPr>
          <p:cNvPr id="9" name="TextBox 9"/>
          <p:cNvSpPr txBox="1"/>
          <p:nvPr/>
        </p:nvSpPr>
        <p:spPr>
          <a:xfrm>
            <a:off x="3012851" y="6428365"/>
            <a:ext cx="7649297" cy="621107"/>
          </a:xfrm>
          <a:prstGeom prst="rect">
            <a:avLst/>
          </a:prstGeom>
        </p:spPr>
        <p:txBody>
          <a:bodyPr lIns="0" tIns="0" rIns="0" bIns="0" rtlCol="0" anchor="t">
            <a:spAutoFit/>
          </a:bodyPr>
          <a:lstStyle/>
          <a:p>
            <a:pPr algn="l">
              <a:lnSpc>
                <a:spcPts val="4069"/>
              </a:lnSpc>
            </a:pPr>
            <a:r>
              <a:rPr lang="en-US" sz="4029" spc="-282">
                <a:solidFill>
                  <a:srgbClr val="FE5000"/>
                </a:solidFill>
                <a:latin typeface="Jeko 3"/>
                <a:ea typeface="Jeko 3"/>
                <a:cs typeface="Jeko 3"/>
                <a:sym typeface="Jeko 3"/>
              </a:rPr>
              <a:t>oplossingen</a:t>
            </a:r>
          </a:p>
        </p:txBody>
      </p:sp>
      <p:sp>
        <p:nvSpPr>
          <p:cNvPr id="10" name="TextBox 10"/>
          <p:cNvSpPr txBox="1"/>
          <p:nvPr/>
        </p:nvSpPr>
        <p:spPr>
          <a:xfrm>
            <a:off x="2211259" y="7448839"/>
            <a:ext cx="627162"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5</a:t>
            </a:r>
          </a:p>
        </p:txBody>
      </p:sp>
      <p:sp>
        <p:nvSpPr>
          <p:cNvPr id="11" name="TextBox 11"/>
          <p:cNvSpPr txBox="1"/>
          <p:nvPr/>
        </p:nvSpPr>
        <p:spPr>
          <a:xfrm>
            <a:off x="3012851" y="8027309"/>
            <a:ext cx="7649297"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ondersteuning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77185" y="657320"/>
            <a:ext cx="4665464" cy="761810"/>
          </a:xfrm>
          <a:prstGeom prst="rect">
            <a:avLst/>
          </a:prstGeom>
        </p:spPr>
        <p:txBody>
          <a:bodyPr lIns="0" tIns="0" rIns="0" bIns="0" rtlCol="0" anchor="t">
            <a:spAutoFit/>
          </a:bodyPr>
          <a:lstStyle/>
          <a:p>
            <a:pPr algn="ctr">
              <a:lnSpc>
                <a:spcPts val="2866"/>
              </a:lnSpc>
            </a:pPr>
            <a:r>
              <a:rPr lang="en-US" sz="3150" b="1">
                <a:solidFill>
                  <a:srgbClr val="191919"/>
                </a:solidFill>
                <a:latin typeface="Jeko 2"/>
                <a:ea typeface="Jeko 2"/>
                <a:cs typeface="Jeko 2"/>
                <a:sym typeface="Jeko 2"/>
              </a:rPr>
              <a:t>Versturen van facturen</a:t>
            </a:r>
          </a:p>
          <a:p>
            <a:pPr algn="ctr">
              <a:lnSpc>
                <a:spcPts val="2626"/>
              </a:lnSpc>
            </a:pPr>
            <a:r>
              <a:rPr lang="en-US" sz="2550">
                <a:solidFill>
                  <a:srgbClr val="191919"/>
                </a:solidFill>
                <a:latin typeface="Jeko 1 Extra-Light"/>
                <a:ea typeface="Jeko 1 Extra-Light"/>
                <a:cs typeface="Jeko 1 Extra-Light"/>
                <a:sym typeface="Jeko 1 Extra-Light"/>
              </a:rPr>
              <a:t>accesspoint out</a:t>
            </a:r>
          </a:p>
        </p:txBody>
      </p:sp>
      <p:sp>
        <p:nvSpPr>
          <p:cNvPr id="3" name="TextBox 3"/>
          <p:cNvSpPr txBox="1"/>
          <p:nvPr/>
        </p:nvSpPr>
        <p:spPr>
          <a:xfrm>
            <a:off x="11815410" y="657320"/>
            <a:ext cx="4898231" cy="761810"/>
          </a:xfrm>
          <a:prstGeom prst="rect">
            <a:avLst/>
          </a:prstGeom>
        </p:spPr>
        <p:txBody>
          <a:bodyPr lIns="0" tIns="0" rIns="0" bIns="0" rtlCol="0" anchor="t">
            <a:spAutoFit/>
          </a:bodyPr>
          <a:lstStyle/>
          <a:p>
            <a:pPr algn="ctr">
              <a:lnSpc>
                <a:spcPts val="2866"/>
              </a:lnSpc>
            </a:pPr>
            <a:r>
              <a:rPr lang="en-US" sz="3150" b="1">
                <a:solidFill>
                  <a:srgbClr val="191919"/>
                </a:solidFill>
                <a:latin typeface="Jeko 2"/>
                <a:ea typeface="Jeko 2"/>
                <a:cs typeface="Jeko 2"/>
                <a:sym typeface="Jeko 2"/>
              </a:rPr>
              <a:t>Ontvangen van facturen</a:t>
            </a:r>
          </a:p>
          <a:p>
            <a:pPr algn="ctr">
              <a:lnSpc>
                <a:spcPts val="2626"/>
              </a:lnSpc>
            </a:pPr>
            <a:r>
              <a:rPr lang="en-US" sz="2550">
                <a:solidFill>
                  <a:srgbClr val="191919"/>
                </a:solidFill>
                <a:latin typeface="Jeko 1 Extra-Light"/>
                <a:ea typeface="Jeko 1 Extra-Light"/>
                <a:cs typeface="Jeko 1 Extra-Light"/>
                <a:sym typeface="Jeko 1 Extra-Light"/>
              </a:rPr>
              <a:t>accesspoint in</a:t>
            </a:r>
          </a:p>
        </p:txBody>
      </p:sp>
      <p:sp>
        <p:nvSpPr>
          <p:cNvPr id="4" name="TextBox 4"/>
          <p:cNvSpPr txBox="1"/>
          <p:nvPr/>
        </p:nvSpPr>
        <p:spPr>
          <a:xfrm>
            <a:off x="108903" y="2684165"/>
            <a:ext cx="2331196" cy="1095185"/>
          </a:xfrm>
          <a:prstGeom prst="rect">
            <a:avLst/>
          </a:prstGeom>
        </p:spPr>
        <p:txBody>
          <a:bodyPr lIns="0" tIns="0" rIns="0" bIns="0" rtlCol="0" anchor="t">
            <a:spAutoFit/>
          </a:bodyPr>
          <a:lstStyle/>
          <a:p>
            <a:pPr algn="l">
              <a:lnSpc>
                <a:spcPts val="2866"/>
              </a:lnSpc>
            </a:pPr>
            <a:r>
              <a:rPr lang="en-US" sz="3150" b="1">
                <a:solidFill>
                  <a:srgbClr val="191919"/>
                </a:solidFill>
                <a:latin typeface="Jeko 2"/>
                <a:ea typeface="Jeko 2"/>
                <a:cs typeface="Jeko 2"/>
                <a:sym typeface="Jeko 2"/>
              </a:rPr>
              <a:t>Geen</a:t>
            </a:r>
          </a:p>
          <a:p>
            <a:pPr algn="l">
              <a:lnSpc>
                <a:spcPts val="2626"/>
              </a:lnSpc>
            </a:pPr>
            <a:r>
              <a:rPr lang="en-US" sz="2550">
                <a:solidFill>
                  <a:srgbClr val="191919"/>
                </a:solidFill>
                <a:latin typeface="Jeko 1 Extra-Light"/>
                <a:ea typeface="Jeko 1 Extra-Light"/>
                <a:cs typeface="Jeko 1 Extra-Light"/>
                <a:sym typeface="Jeko 1 Extra-Light"/>
              </a:rPr>
              <a:t>peppol proof facturatietool</a:t>
            </a:r>
          </a:p>
        </p:txBody>
      </p:sp>
      <p:sp>
        <p:nvSpPr>
          <p:cNvPr id="5" name="TextBox 5"/>
          <p:cNvSpPr txBox="1"/>
          <p:nvPr/>
        </p:nvSpPr>
        <p:spPr>
          <a:xfrm>
            <a:off x="108903" y="6651402"/>
            <a:ext cx="2331196" cy="1095185"/>
          </a:xfrm>
          <a:prstGeom prst="rect">
            <a:avLst/>
          </a:prstGeom>
        </p:spPr>
        <p:txBody>
          <a:bodyPr lIns="0" tIns="0" rIns="0" bIns="0" rtlCol="0" anchor="t">
            <a:spAutoFit/>
          </a:bodyPr>
          <a:lstStyle/>
          <a:p>
            <a:pPr algn="l">
              <a:lnSpc>
                <a:spcPts val="2866"/>
              </a:lnSpc>
            </a:pPr>
            <a:r>
              <a:rPr lang="en-US" sz="3150" b="1">
                <a:solidFill>
                  <a:srgbClr val="191919"/>
                </a:solidFill>
                <a:latin typeface="Jeko 2"/>
                <a:ea typeface="Jeko 2"/>
                <a:cs typeface="Jeko 2"/>
                <a:sym typeface="Jeko 2"/>
              </a:rPr>
              <a:t>Wel</a:t>
            </a:r>
          </a:p>
          <a:p>
            <a:pPr algn="l">
              <a:lnSpc>
                <a:spcPts val="2626"/>
              </a:lnSpc>
            </a:pPr>
            <a:r>
              <a:rPr lang="en-US" sz="2550">
                <a:solidFill>
                  <a:srgbClr val="191919"/>
                </a:solidFill>
                <a:latin typeface="Jeko 1 Extra-Light"/>
                <a:ea typeface="Jeko 1 Extra-Light"/>
                <a:cs typeface="Jeko 1 Extra-Light"/>
                <a:sym typeface="Jeko 1 Extra-Light"/>
              </a:rPr>
              <a:t>peppol proof facturatietool</a:t>
            </a:r>
          </a:p>
        </p:txBody>
      </p:sp>
      <p:grpSp>
        <p:nvGrpSpPr>
          <p:cNvPr id="6" name="Group 6"/>
          <p:cNvGrpSpPr/>
          <p:nvPr/>
        </p:nvGrpSpPr>
        <p:grpSpPr>
          <a:xfrm>
            <a:off x="2592261" y="1863934"/>
            <a:ext cx="7280225" cy="3364994"/>
            <a:chOff x="0" y="0"/>
            <a:chExt cx="9706966" cy="4486658"/>
          </a:xfrm>
        </p:grpSpPr>
        <p:grpSp>
          <p:nvGrpSpPr>
            <p:cNvPr id="7" name="Group 7"/>
            <p:cNvGrpSpPr/>
            <p:nvPr/>
          </p:nvGrpSpPr>
          <p:grpSpPr>
            <a:xfrm>
              <a:off x="0" y="0"/>
              <a:ext cx="9706966" cy="4486658"/>
              <a:chOff x="0" y="0"/>
              <a:chExt cx="9315147" cy="4305555"/>
            </a:xfrm>
          </p:grpSpPr>
          <p:sp>
            <p:nvSpPr>
              <p:cNvPr id="8" name="Freeform 8"/>
              <p:cNvSpPr/>
              <p:nvPr/>
            </p:nvSpPr>
            <p:spPr>
              <a:xfrm>
                <a:off x="0" y="0"/>
                <a:ext cx="9315147" cy="4305555"/>
              </a:xfrm>
              <a:custGeom>
                <a:avLst/>
                <a:gdLst/>
                <a:ahLst/>
                <a:cxnLst/>
                <a:rect l="l" t="t" r="r" b="b"/>
                <a:pathLst>
                  <a:path w="9315147" h="4305555">
                    <a:moveTo>
                      <a:pt x="0" y="0"/>
                    </a:moveTo>
                    <a:lnTo>
                      <a:pt x="0" y="4305555"/>
                    </a:lnTo>
                    <a:lnTo>
                      <a:pt x="9315147" y="4305555"/>
                    </a:lnTo>
                    <a:lnTo>
                      <a:pt x="9315147" y="0"/>
                    </a:lnTo>
                    <a:lnTo>
                      <a:pt x="0" y="0"/>
                    </a:lnTo>
                    <a:close/>
                    <a:moveTo>
                      <a:pt x="9254186" y="4244595"/>
                    </a:moveTo>
                    <a:lnTo>
                      <a:pt x="59690" y="4244595"/>
                    </a:lnTo>
                    <a:lnTo>
                      <a:pt x="59690" y="59690"/>
                    </a:lnTo>
                    <a:lnTo>
                      <a:pt x="9254186" y="59690"/>
                    </a:lnTo>
                    <a:lnTo>
                      <a:pt x="9254186" y="4244595"/>
                    </a:lnTo>
                    <a:close/>
                  </a:path>
                </a:pathLst>
              </a:custGeom>
              <a:solidFill>
                <a:srgbClr val="FE5000"/>
              </a:solidFill>
            </p:spPr>
            <p:txBody>
              <a:bodyPr/>
              <a:lstStyle/>
              <a:p>
                <a:endParaRPr lang="nl-BE"/>
              </a:p>
            </p:txBody>
          </p:sp>
        </p:grpSp>
        <p:grpSp>
          <p:nvGrpSpPr>
            <p:cNvPr id="9" name="Group 9"/>
            <p:cNvGrpSpPr/>
            <p:nvPr/>
          </p:nvGrpSpPr>
          <p:grpSpPr>
            <a:xfrm>
              <a:off x="29138" y="1785931"/>
              <a:ext cx="9648690" cy="914796"/>
              <a:chOff x="0" y="0"/>
              <a:chExt cx="1905914" cy="180701"/>
            </a:xfrm>
          </p:grpSpPr>
          <p:sp>
            <p:nvSpPr>
              <p:cNvPr id="10" name="Freeform 10"/>
              <p:cNvSpPr/>
              <p:nvPr/>
            </p:nvSpPr>
            <p:spPr>
              <a:xfrm>
                <a:off x="0" y="0"/>
                <a:ext cx="1905914" cy="180701"/>
              </a:xfrm>
              <a:custGeom>
                <a:avLst/>
                <a:gdLst/>
                <a:ahLst/>
                <a:cxnLst/>
                <a:rect l="l" t="t" r="r" b="b"/>
                <a:pathLst>
                  <a:path w="1905914" h="180701">
                    <a:moveTo>
                      <a:pt x="0" y="0"/>
                    </a:moveTo>
                    <a:lnTo>
                      <a:pt x="1905914" y="0"/>
                    </a:lnTo>
                    <a:lnTo>
                      <a:pt x="1905914" y="180701"/>
                    </a:lnTo>
                    <a:lnTo>
                      <a:pt x="0" y="180701"/>
                    </a:lnTo>
                    <a:close/>
                  </a:path>
                </a:pathLst>
              </a:custGeom>
              <a:solidFill>
                <a:srgbClr val="FE5000"/>
              </a:solidFill>
            </p:spPr>
            <p:txBody>
              <a:bodyPr/>
              <a:lstStyle/>
              <a:p>
                <a:endParaRPr lang="nl-BE"/>
              </a:p>
            </p:txBody>
          </p:sp>
          <p:sp>
            <p:nvSpPr>
              <p:cNvPr id="11" name="TextBox 11"/>
              <p:cNvSpPr txBox="1"/>
              <p:nvPr/>
            </p:nvSpPr>
            <p:spPr>
              <a:xfrm>
                <a:off x="0" y="-47625"/>
                <a:ext cx="1905914" cy="228326"/>
              </a:xfrm>
              <a:prstGeom prst="rect">
                <a:avLst/>
              </a:prstGeom>
            </p:spPr>
            <p:txBody>
              <a:bodyPr lIns="50800" tIns="50800" rIns="50800" bIns="50800" rtlCol="0" anchor="ctr"/>
              <a:lstStyle/>
              <a:p>
                <a:pPr algn="ctr">
                  <a:lnSpc>
                    <a:spcPts val="3076"/>
                  </a:lnSpc>
                </a:pPr>
                <a:endParaRPr/>
              </a:p>
            </p:txBody>
          </p:sp>
        </p:grpSp>
        <p:sp>
          <p:nvSpPr>
            <p:cNvPr id="12" name="TextBox 12"/>
            <p:cNvSpPr txBox="1"/>
            <p:nvPr/>
          </p:nvSpPr>
          <p:spPr>
            <a:xfrm>
              <a:off x="1320766" y="356896"/>
              <a:ext cx="7065435" cy="1272540"/>
            </a:xfrm>
            <a:prstGeom prst="rect">
              <a:avLst/>
            </a:prstGeom>
          </p:spPr>
          <p:txBody>
            <a:bodyPr lIns="0" tIns="0" rIns="0" bIns="0" rtlCol="0" anchor="t">
              <a:spAutoFit/>
            </a:bodyPr>
            <a:lstStyle/>
            <a:p>
              <a:pPr algn="ctr">
                <a:lnSpc>
                  <a:spcPts val="2520"/>
                </a:lnSpc>
              </a:pPr>
              <a:r>
                <a:rPr lang="en-US" sz="1800" dirty="0" err="1">
                  <a:solidFill>
                    <a:srgbClr val="191919"/>
                  </a:solidFill>
                  <a:latin typeface="Jeko 3"/>
                  <a:ea typeface="Jeko 3"/>
                  <a:cs typeface="Jeko 3"/>
                  <a:sym typeface="Jeko 3"/>
                </a:rPr>
                <a:t>Vraag</a:t>
              </a:r>
              <a:r>
                <a:rPr lang="en-US" sz="1800" dirty="0">
                  <a:solidFill>
                    <a:srgbClr val="191919"/>
                  </a:solidFill>
                  <a:latin typeface="Jeko 3"/>
                  <a:ea typeface="Jeko 3"/>
                  <a:cs typeface="Jeko 3"/>
                  <a:sym typeface="Jeko 3"/>
                </a:rPr>
                <a:t> </a:t>
              </a:r>
              <a:r>
                <a:rPr lang="en-US" sz="1800" dirty="0" err="1">
                  <a:solidFill>
                    <a:srgbClr val="191919"/>
                  </a:solidFill>
                  <a:latin typeface="Jeko 3"/>
                  <a:ea typeface="Jeko 3"/>
                  <a:cs typeface="Jeko 3"/>
                  <a:sym typeface="Jeko 3"/>
                </a:rPr>
                <a:t>aan</a:t>
              </a:r>
              <a:r>
                <a:rPr lang="en-US" sz="1800" dirty="0">
                  <a:solidFill>
                    <a:srgbClr val="191919"/>
                  </a:solidFill>
                  <a:latin typeface="Jeko 3"/>
                  <a:ea typeface="Jeko 3"/>
                  <a:cs typeface="Jeko 3"/>
                  <a:sym typeface="Jeko 3"/>
                </a:rPr>
                <a:t> je </a:t>
              </a:r>
              <a:r>
                <a:rPr lang="en-US" sz="1800" dirty="0" err="1">
                  <a:solidFill>
                    <a:srgbClr val="191919"/>
                  </a:solidFill>
                  <a:latin typeface="Jeko 3"/>
                  <a:ea typeface="Jeko 3"/>
                  <a:cs typeface="Jeko 3"/>
                  <a:sym typeface="Jeko 3"/>
                </a:rPr>
                <a:t>boekhouder</a:t>
              </a:r>
              <a:r>
                <a:rPr lang="en-US" sz="1800" dirty="0">
                  <a:solidFill>
                    <a:srgbClr val="191919"/>
                  </a:solidFill>
                  <a:latin typeface="Jeko 3"/>
                  <a:ea typeface="Jeko 3"/>
                  <a:cs typeface="Jeko 3"/>
                  <a:sym typeface="Jeko 3"/>
                </a:rPr>
                <a:t> </a:t>
              </a:r>
              <a:r>
                <a:rPr lang="en-US" sz="1800" dirty="0" err="1">
                  <a:solidFill>
                    <a:srgbClr val="191919"/>
                  </a:solidFill>
                  <a:latin typeface="Jeko 3"/>
                  <a:ea typeface="Jeko 3"/>
                  <a:cs typeface="Jeko 3"/>
                  <a:sym typeface="Jeko 3"/>
                </a:rPr>
                <a:t>welke</a:t>
              </a:r>
              <a:r>
                <a:rPr lang="en-US" sz="1800" dirty="0">
                  <a:solidFill>
                    <a:srgbClr val="191919"/>
                  </a:solidFill>
                  <a:latin typeface="Jeko 3"/>
                  <a:ea typeface="Jeko 3"/>
                  <a:cs typeface="Jeko 3"/>
                  <a:sym typeface="Jeko 3"/>
                </a:rPr>
                <a:t> tool het </a:t>
              </a:r>
              <a:r>
                <a:rPr lang="en-US" sz="1800" dirty="0" err="1">
                  <a:solidFill>
                    <a:srgbClr val="191919"/>
                  </a:solidFill>
                  <a:latin typeface="Jeko 3"/>
                  <a:ea typeface="Jeko 3"/>
                  <a:cs typeface="Jeko 3"/>
                  <a:sym typeface="Jeko 3"/>
                </a:rPr>
                <a:t>meest</a:t>
              </a:r>
              <a:r>
                <a:rPr lang="en-US" sz="1800" dirty="0">
                  <a:solidFill>
                    <a:srgbClr val="191919"/>
                  </a:solidFill>
                  <a:latin typeface="Jeko 3"/>
                  <a:ea typeface="Jeko 3"/>
                  <a:cs typeface="Jeko 3"/>
                  <a:sym typeface="Jeko 3"/>
                </a:rPr>
                <a:t> </a:t>
              </a:r>
              <a:r>
                <a:rPr lang="en-US" sz="1800" dirty="0" err="1">
                  <a:solidFill>
                    <a:srgbClr val="191919"/>
                  </a:solidFill>
                  <a:latin typeface="Jeko 3"/>
                  <a:ea typeface="Jeko 3"/>
                  <a:cs typeface="Jeko 3"/>
                  <a:sym typeface="Jeko 3"/>
                </a:rPr>
                <a:t>geschikt</a:t>
              </a:r>
              <a:r>
                <a:rPr lang="en-US" sz="1800" dirty="0">
                  <a:solidFill>
                    <a:srgbClr val="191919"/>
                  </a:solidFill>
                  <a:latin typeface="Jeko 3"/>
                  <a:ea typeface="Jeko 3"/>
                  <a:cs typeface="Jeko 3"/>
                  <a:sym typeface="Jeko 3"/>
                </a:rPr>
                <a:t> is </a:t>
              </a:r>
              <a:r>
                <a:rPr lang="en-US" sz="1800" dirty="0" err="1">
                  <a:solidFill>
                    <a:srgbClr val="191919"/>
                  </a:solidFill>
                  <a:latin typeface="Jeko 3"/>
                  <a:ea typeface="Jeko 3"/>
                  <a:cs typeface="Jeko 3"/>
                  <a:sym typeface="Jeko 3"/>
                </a:rPr>
                <a:t>voor</a:t>
              </a:r>
              <a:r>
                <a:rPr lang="en-US" sz="1800" dirty="0">
                  <a:solidFill>
                    <a:srgbClr val="191919"/>
                  </a:solidFill>
                  <a:latin typeface="Jeko 3"/>
                  <a:ea typeface="Jeko 3"/>
                  <a:cs typeface="Jeko 3"/>
                  <a:sym typeface="Jeko 3"/>
                </a:rPr>
                <a:t> </a:t>
              </a:r>
              <a:r>
                <a:rPr lang="en-US" sz="1800" dirty="0" err="1">
                  <a:solidFill>
                    <a:srgbClr val="191919"/>
                  </a:solidFill>
                  <a:latin typeface="Jeko 3"/>
                  <a:ea typeface="Jeko 3"/>
                  <a:cs typeface="Jeko 3"/>
                  <a:sym typeface="Jeko 3"/>
                </a:rPr>
                <a:t>jouw</a:t>
              </a:r>
              <a:r>
                <a:rPr lang="en-US" sz="1800" dirty="0">
                  <a:solidFill>
                    <a:srgbClr val="191919"/>
                  </a:solidFill>
                  <a:latin typeface="Jeko 3"/>
                  <a:ea typeface="Jeko 3"/>
                  <a:cs typeface="Jeko 3"/>
                  <a:sym typeface="Jeko 3"/>
                </a:rPr>
                <a:t> </a:t>
              </a:r>
              <a:r>
                <a:rPr lang="en-US" sz="1800" dirty="0" err="1">
                  <a:solidFill>
                    <a:srgbClr val="191919"/>
                  </a:solidFill>
                  <a:latin typeface="Jeko 3"/>
                  <a:ea typeface="Jeko 3"/>
                  <a:cs typeface="Jeko 3"/>
                  <a:sym typeface="Jeko 3"/>
                </a:rPr>
                <a:t>onderneming</a:t>
              </a:r>
              <a:r>
                <a:rPr lang="en-US" sz="1800" dirty="0">
                  <a:solidFill>
                    <a:srgbClr val="191919"/>
                  </a:solidFill>
                  <a:latin typeface="Jeko 3"/>
                  <a:ea typeface="Jeko 3"/>
                  <a:cs typeface="Jeko 3"/>
                  <a:sym typeface="Jeko 3"/>
                </a:rPr>
                <a:t> </a:t>
              </a:r>
              <a:r>
                <a:rPr lang="en-US" sz="1800" dirty="0" err="1">
                  <a:solidFill>
                    <a:srgbClr val="191919"/>
                  </a:solidFill>
                  <a:latin typeface="Jeko 3"/>
                  <a:ea typeface="Jeko 3"/>
                  <a:cs typeface="Jeko 3"/>
                  <a:sym typeface="Jeko 3"/>
                </a:rPr>
                <a:t>en</a:t>
              </a:r>
              <a:r>
                <a:rPr lang="en-US" sz="1800" dirty="0">
                  <a:solidFill>
                    <a:srgbClr val="191919"/>
                  </a:solidFill>
                  <a:latin typeface="Jeko 3"/>
                  <a:ea typeface="Jeko 3"/>
                  <a:cs typeface="Jeko 3"/>
                  <a:sym typeface="Jeko 3"/>
                </a:rPr>
                <a:t> </a:t>
              </a:r>
              <a:r>
                <a:rPr lang="en-US" sz="1800" dirty="0" err="1">
                  <a:solidFill>
                    <a:srgbClr val="191919"/>
                  </a:solidFill>
                  <a:latin typeface="Jeko 3"/>
                  <a:ea typeface="Jeko 3"/>
                  <a:cs typeface="Jeko 3"/>
                  <a:sym typeface="Jeko 3"/>
                </a:rPr>
                <a:t>schaf</a:t>
              </a:r>
              <a:r>
                <a:rPr lang="en-US" sz="1800" dirty="0">
                  <a:solidFill>
                    <a:srgbClr val="191919"/>
                  </a:solidFill>
                  <a:latin typeface="Jeko 3"/>
                  <a:ea typeface="Jeko 3"/>
                  <a:cs typeface="Jeko 3"/>
                  <a:sym typeface="Jeko 3"/>
                </a:rPr>
                <a:t> </a:t>
              </a:r>
              <a:r>
                <a:rPr lang="en-US" sz="1800" dirty="0" err="1">
                  <a:solidFill>
                    <a:srgbClr val="191919"/>
                  </a:solidFill>
                  <a:latin typeface="Jeko 3"/>
                  <a:ea typeface="Jeko 3"/>
                  <a:cs typeface="Jeko 3"/>
                  <a:sym typeface="Jeko 3"/>
                </a:rPr>
                <a:t>deze</a:t>
              </a:r>
              <a:r>
                <a:rPr lang="en-US" sz="1800" dirty="0">
                  <a:solidFill>
                    <a:srgbClr val="191919"/>
                  </a:solidFill>
                  <a:latin typeface="Jeko 3"/>
                  <a:ea typeface="Jeko 3"/>
                  <a:cs typeface="Jeko 3"/>
                  <a:sym typeface="Jeko 3"/>
                </a:rPr>
                <a:t> </a:t>
              </a:r>
              <a:r>
                <a:rPr lang="en-US" sz="1800" dirty="0" err="1">
                  <a:solidFill>
                    <a:srgbClr val="191919"/>
                  </a:solidFill>
                  <a:latin typeface="Jeko 3"/>
                  <a:ea typeface="Jeko 3"/>
                  <a:cs typeface="Jeko 3"/>
                  <a:sym typeface="Jeko 3"/>
                </a:rPr>
                <a:t>aan</a:t>
              </a:r>
              <a:r>
                <a:rPr lang="en-US" sz="1800" dirty="0">
                  <a:solidFill>
                    <a:srgbClr val="191919"/>
                  </a:solidFill>
                  <a:latin typeface="Jeko 3"/>
                  <a:ea typeface="Jeko 3"/>
                  <a:cs typeface="Jeko 3"/>
                  <a:sym typeface="Jeko 3"/>
                </a:rPr>
                <a:t>. </a:t>
              </a:r>
            </a:p>
          </p:txBody>
        </p:sp>
        <p:sp>
          <p:nvSpPr>
            <p:cNvPr id="13" name="TextBox 13"/>
            <p:cNvSpPr txBox="1"/>
            <p:nvPr/>
          </p:nvSpPr>
          <p:spPr>
            <a:xfrm>
              <a:off x="235059" y="1954448"/>
              <a:ext cx="9236847" cy="434340"/>
            </a:xfrm>
            <a:prstGeom prst="rect">
              <a:avLst/>
            </a:prstGeom>
          </p:spPr>
          <p:txBody>
            <a:bodyPr lIns="0" tIns="0" rIns="0" bIns="0" rtlCol="0" anchor="t">
              <a:spAutoFit/>
            </a:bodyPr>
            <a:lstStyle/>
            <a:p>
              <a:pPr algn="ctr">
                <a:lnSpc>
                  <a:spcPts val="2520"/>
                </a:lnSpc>
              </a:pPr>
              <a:r>
                <a:rPr lang="en-US" sz="1800" b="1">
                  <a:solidFill>
                    <a:srgbClr val="FEFEFD"/>
                  </a:solidFill>
                  <a:latin typeface="Jeko 1 Heavy"/>
                  <a:ea typeface="Jeko 1 Heavy"/>
                  <a:cs typeface="Jeko 1 Heavy"/>
                  <a:sym typeface="Jeko 1 Heavy"/>
                </a:rPr>
                <a:t>AANBEVELING LIBEROO: LUCY OF BILLTOBOX (BANQUP)</a:t>
              </a:r>
            </a:p>
          </p:txBody>
        </p:sp>
        <p:sp>
          <p:nvSpPr>
            <p:cNvPr id="14" name="TextBox 14"/>
            <p:cNvSpPr txBox="1"/>
            <p:nvPr/>
          </p:nvSpPr>
          <p:spPr>
            <a:xfrm>
              <a:off x="1469680" y="3196027"/>
              <a:ext cx="7065435" cy="434340"/>
            </a:xfrm>
            <a:prstGeom prst="rect">
              <a:avLst/>
            </a:prstGeom>
          </p:spPr>
          <p:txBody>
            <a:bodyPr lIns="0" tIns="0" rIns="0" bIns="0" rtlCol="0" anchor="t">
              <a:spAutoFit/>
            </a:bodyPr>
            <a:lstStyle/>
            <a:p>
              <a:pPr algn="ctr">
                <a:lnSpc>
                  <a:spcPts val="2520"/>
                </a:lnSpc>
              </a:pPr>
              <a:r>
                <a:rPr lang="en-US" sz="1800">
                  <a:solidFill>
                    <a:srgbClr val="191919"/>
                  </a:solidFill>
                  <a:latin typeface="Jeko 3"/>
                  <a:ea typeface="Jeko 3"/>
                  <a:cs typeface="Jeko 3"/>
                  <a:sym typeface="Jeko 3"/>
                </a:rPr>
                <a:t>Enkele alternatieven: Billit, Teamleader,...</a:t>
              </a:r>
            </a:p>
          </p:txBody>
        </p:sp>
      </p:grpSp>
      <p:grpSp>
        <p:nvGrpSpPr>
          <p:cNvPr id="15" name="Group 15"/>
          <p:cNvGrpSpPr/>
          <p:nvPr/>
        </p:nvGrpSpPr>
        <p:grpSpPr>
          <a:xfrm>
            <a:off x="10724601" y="1838725"/>
            <a:ext cx="7280225" cy="3364994"/>
            <a:chOff x="0" y="0"/>
            <a:chExt cx="9706966" cy="4486658"/>
          </a:xfrm>
        </p:grpSpPr>
        <p:grpSp>
          <p:nvGrpSpPr>
            <p:cNvPr id="16" name="Group 16"/>
            <p:cNvGrpSpPr/>
            <p:nvPr/>
          </p:nvGrpSpPr>
          <p:grpSpPr>
            <a:xfrm>
              <a:off x="0" y="0"/>
              <a:ext cx="9706966" cy="4486658"/>
              <a:chOff x="0" y="0"/>
              <a:chExt cx="9315147" cy="4305555"/>
            </a:xfrm>
          </p:grpSpPr>
          <p:sp>
            <p:nvSpPr>
              <p:cNvPr id="17" name="Freeform 17"/>
              <p:cNvSpPr/>
              <p:nvPr/>
            </p:nvSpPr>
            <p:spPr>
              <a:xfrm>
                <a:off x="0" y="0"/>
                <a:ext cx="9315147" cy="4305555"/>
              </a:xfrm>
              <a:custGeom>
                <a:avLst/>
                <a:gdLst/>
                <a:ahLst/>
                <a:cxnLst/>
                <a:rect l="l" t="t" r="r" b="b"/>
                <a:pathLst>
                  <a:path w="9315147" h="4305555">
                    <a:moveTo>
                      <a:pt x="0" y="0"/>
                    </a:moveTo>
                    <a:lnTo>
                      <a:pt x="0" y="4305555"/>
                    </a:lnTo>
                    <a:lnTo>
                      <a:pt x="9315147" y="4305555"/>
                    </a:lnTo>
                    <a:lnTo>
                      <a:pt x="9315147" y="0"/>
                    </a:lnTo>
                    <a:lnTo>
                      <a:pt x="0" y="0"/>
                    </a:lnTo>
                    <a:close/>
                    <a:moveTo>
                      <a:pt x="9254186" y="4244595"/>
                    </a:moveTo>
                    <a:lnTo>
                      <a:pt x="59690" y="4244595"/>
                    </a:lnTo>
                    <a:lnTo>
                      <a:pt x="59690" y="59690"/>
                    </a:lnTo>
                    <a:lnTo>
                      <a:pt x="9254186" y="59690"/>
                    </a:lnTo>
                    <a:lnTo>
                      <a:pt x="9254186" y="4244595"/>
                    </a:lnTo>
                    <a:close/>
                  </a:path>
                </a:pathLst>
              </a:custGeom>
              <a:solidFill>
                <a:srgbClr val="FE5000"/>
              </a:solidFill>
            </p:spPr>
            <p:txBody>
              <a:bodyPr/>
              <a:lstStyle/>
              <a:p>
                <a:endParaRPr lang="nl-BE"/>
              </a:p>
            </p:txBody>
          </p:sp>
        </p:grpSp>
        <p:grpSp>
          <p:nvGrpSpPr>
            <p:cNvPr id="18" name="Group 18"/>
            <p:cNvGrpSpPr/>
            <p:nvPr/>
          </p:nvGrpSpPr>
          <p:grpSpPr>
            <a:xfrm>
              <a:off x="29138" y="1785931"/>
              <a:ext cx="9648690" cy="914796"/>
              <a:chOff x="0" y="0"/>
              <a:chExt cx="1905914" cy="180701"/>
            </a:xfrm>
          </p:grpSpPr>
          <p:sp>
            <p:nvSpPr>
              <p:cNvPr id="19" name="Freeform 19"/>
              <p:cNvSpPr/>
              <p:nvPr/>
            </p:nvSpPr>
            <p:spPr>
              <a:xfrm>
                <a:off x="0" y="0"/>
                <a:ext cx="1905914" cy="180701"/>
              </a:xfrm>
              <a:custGeom>
                <a:avLst/>
                <a:gdLst/>
                <a:ahLst/>
                <a:cxnLst/>
                <a:rect l="l" t="t" r="r" b="b"/>
                <a:pathLst>
                  <a:path w="1905914" h="180701">
                    <a:moveTo>
                      <a:pt x="0" y="0"/>
                    </a:moveTo>
                    <a:lnTo>
                      <a:pt x="1905914" y="0"/>
                    </a:lnTo>
                    <a:lnTo>
                      <a:pt x="1905914" y="180701"/>
                    </a:lnTo>
                    <a:lnTo>
                      <a:pt x="0" y="180701"/>
                    </a:lnTo>
                    <a:close/>
                  </a:path>
                </a:pathLst>
              </a:custGeom>
              <a:solidFill>
                <a:srgbClr val="FE5000"/>
              </a:solidFill>
            </p:spPr>
            <p:txBody>
              <a:bodyPr/>
              <a:lstStyle/>
              <a:p>
                <a:endParaRPr lang="nl-BE"/>
              </a:p>
            </p:txBody>
          </p:sp>
          <p:sp>
            <p:nvSpPr>
              <p:cNvPr id="20" name="TextBox 20"/>
              <p:cNvSpPr txBox="1"/>
              <p:nvPr/>
            </p:nvSpPr>
            <p:spPr>
              <a:xfrm>
                <a:off x="0" y="-47625"/>
                <a:ext cx="1905914" cy="228326"/>
              </a:xfrm>
              <a:prstGeom prst="rect">
                <a:avLst/>
              </a:prstGeom>
            </p:spPr>
            <p:txBody>
              <a:bodyPr lIns="50800" tIns="50800" rIns="50800" bIns="50800" rtlCol="0" anchor="ctr"/>
              <a:lstStyle/>
              <a:p>
                <a:pPr algn="ctr">
                  <a:lnSpc>
                    <a:spcPts val="3076"/>
                  </a:lnSpc>
                </a:pPr>
                <a:endParaRPr/>
              </a:p>
            </p:txBody>
          </p:sp>
        </p:grpSp>
        <p:sp>
          <p:nvSpPr>
            <p:cNvPr id="21" name="TextBox 21"/>
            <p:cNvSpPr txBox="1"/>
            <p:nvPr/>
          </p:nvSpPr>
          <p:spPr>
            <a:xfrm>
              <a:off x="1320766" y="356896"/>
              <a:ext cx="7065435" cy="1272540"/>
            </a:xfrm>
            <a:prstGeom prst="rect">
              <a:avLst/>
            </a:prstGeom>
          </p:spPr>
          <p:txBody>
            <a:bodyPr lIns="0" tIns="0" rIns="0" bIns="0" rtlCol="0" anchor="t">
              <a:spAutoFit/>
            </a:bodyPr>
            <a:lstStyle/>
            <a:p>
              <a:pPr algn="ctr">
                <a:lnSpc>
                  <a:spcPts val="2520"/>
                </a:lnSpc>
              </a:pPr>
              <a:r>
                <a:rPr lang="en-US" sz="1800">
                  <a:solidFill>
                    <a:srgbClr val="191919"/>
                  </a:solidFill>
                  <a:latin typeface="Jeko 3"/>
                  <a:ea typeface="Jeko 3"/>
                  <a:cs typeface="Jeko 3"/>
                  <a:sym typeface="Jeko 3"/>
                </a:rPr>
                <a:t>De tool die je aanschaft voor het versturen van facturen, ook gebruiken om facturen te ontvangen &amp; melden aan je boekhouder.</a:t>
              </a:r>
            </a:p>
          </p:txBody>
        </p:sp>
        <p:sp>
          <p:nvSpPr>
            <p:cNvPr id="22" name="TextBox 22"/>
            <p:cNvSpPr txBox="1"/>
            <p:nvPr/>
          </p:nvSpPr>
          <p:spPr>
            <a:xfrm>
              <a:off x="235059" y="1954448"/>
              <a:ext cx="9236847" cy="434340"/>
            </a:xfrm>
            <a:prstGeom prst="rect">
              <a:avLst/>
            </a:prstGeom>
          </p:spPr>
          <p:txBody>
            <a:bodyPr lIns="0" tIns="0" rIns="0" bIns="0" rtlCol="0" anchor="t">
              <a:spAutoFit/>
            </a:bodyPr>
            <a:lstStyle/>
            <a:p>
              <a:pPr algn="ctr">
                <a:lnSpc>
                  <a:spcPts val="2520"/>
                </a:lnSpc>
              </a:pPr>
              <a:r>
                <a:rPr lang="en-US" sz="1800" b="1">
                  <a:solidFill>
                    <a:srgbClr val="FEFEFD"/>
                  </a:solidFill>
                  <a:latin typeface="Jeko 1 Heavy"/>
                  <a:ea typeface="Jeko 1 Heavy"/>
                  <a:cs typeface="Jeko 1 Heavy"/>
                  <a:sym typeface="Jeko 1 Heavy"/>
                </a:rPr>
                <a:t>AANBEVELING LIBEROO: LUCY OF BILLTOBOX (BANQUP)</a:t>
              </a:r>
            </a:p>
          </p:txBody>
        </p:sp>
        <p:sp>
          <p:nvSpPr>
            <p:cNvPr id="23" name="TextBox 23"/>
            <p:cNvSpPr txBox="1"/>
            <p:nvPr/>
          </p:nvSpPr>
          <p:spPr>
            <a:xfrm>
              <a:off x="1469680" y="3196027"/>
              <a:ext cx="7065435" cy="434340"/>
            </a:xfrm>
            <a:prstGeom prst="rect">
              <a:avLst/>
            </a:prstGeom>
          </p:spPr>
          <p:txBody>
            <a:bodyPr lIns="0" tIns="0" rIns="0" bIns="0" rtlCol="0" anchor="t">
              <a:spAutoFit/>
            </a:bodyPr>
            <a:lstStyle/>
            <a:p>
              <a:pPr algn="ctr">
                <a:lnSpc>
                  <a:spcPts val="2520"/>
                </a:lnSpc>
              </a:pPr>
              <a:r>
                <a:rPr lang="en-US" sz="1800">
                  <a:solidFill>
                    <a:srgbClr val="191919"/>
                  </a:solidFill>
                  <a:latin typeface="Jeko 3"/>
                  <a:ea typeface="Jeko 3"/>
                  <a:cs typeface="Jeko 3"/>
                  <a:sym typeface="Jeko 3"/>
                </a:rPr>
                <a:t>Enkele alternatieven: Billit, Teamleader,...</a:t>
              </a:r>
            </a:p>
          </p:txBody>
        </p:sp>
      </p:grpSp>
      <p:grpSp>
        <p:nvGrpSpPr>
          <p:cNvPr id="24" name="Group 24"/>
          <p:cNvGrpSpPr/>
          <p:nvPr/>
        </p:nvGrpSpPr>
        <p:grpSpPr>
          <a:xfrm>
            <a:off x="2614114" y="6076694"/>
            <a:ext cx="7280225" cy="3364994"/>
            <a:chOff x="0" y="0"/>
            <a:chExt cx="9706966" cy="4486658"/>
          </a:xfrm>
        </p:grpSpPr>
        <p:grpSp>
          <p:nvGrpSpPr>
            <p:cNvPr id="25" name="Group 25"/>
            <p:cNvGrpSpPr/>
            <p:nvPr/>
          </p:nvGrpSpPr>
          <p:grpSpPr>
            <a:xfrm>
              <a:off x="0" y="0"/>
              <a:ext cx="9706966" cy="4486658"/>
              <a:chOff x="0" y="0"/>
              <a:chExt cx="9315147" cy="4305555"/>
            </a:xfrm>
          </p:grpSpPr>
          <p:sp>
            <p:nvSpPr>
              <p:cNvPr id="26" name="Freeform 26"/>
              <p:cNvSpPr/>
              <p:nvPr/>
            </p:nvSpPr>
            <p:spPr>
              <a:xfrm>
                <a:off x="0" y="0"/>
                <a:ext cx="9315147" cy="4305555"/>
              </a:xfrm>
              <a:custGeom>
                <a:avLst/>
                <a:gdLst/>
                <a:ahLst/>
                <a:cxnLst/>
                <a:rect l="l" t="t" r="r" b="b"/>
                <a:pathLst>
                  <a:path w="9315147" h="4305555">
                    <a:moveTo>
                      <a:pt x="0" y="0"/>
                    </a:moveTo>
                    <a:lnTo>
                      <a:pt x="0" y="4305555"/>
                    </a:lnTo>
                    <a:lnTo>
                      <a:pt x="9315147" y="4305555"/>
                    </a:lnTo>
                    <a:lnTo>
                      <a:pt x="9315147" y="0"/>
                    </a:lnTo>
                    <a:lnTo>
                      <a:pt x="0" y="0"/>
                    </a:lnTo>
                    <a:close/>
                    <a:moveTo>
                      <a:pt x="9254186" y="4244595"/>
                    </a:moveTo>
                    <a:lnTo>
                      <a:pt x="59690" y="4244595"/>
                    </a:lnTo>
                    <a:lnTo>
                      <a:pt x="59690" y="59690"/>
                    </a:lnTo>
                    <a:lnTo>
                      <a:pt x="9254186" y="59690"/>
                    </a:lnTo>
                    <a:lnTo>
                      <a:pt x="9254186" y="4244595"/>
                    </a:lnTo>
                    <a:close/>
                  </a:path>
                </a:pathLst>
              </a:custGeom>
              <a:solidFill>
                <a:srgbClr val="FE5000"/>
              </a:solidFill>
            </p:spPr>
            <p:txBody>
              <a:bodyPr/>
              <a:lstStyle/>
              <a:p>
                <a:endParaRPr lang="nl-BE"/>
              </a:p>
            </p:txBody>
          </p:sp>
        </p:grpSp>
        <p:grpSp>
          <p:nvGrpSpPr>
            <p:cNvPr id="27" name="Group 27"/>
            <p:cNvGrpSpPr/>
            <p:nvPr/>
          </p:nvGrpSpPr>
          <p:grpSpPr>
            <a:xfrm>
              <a:off x="29138" y="1785931"/>
              <a:ext cx="9648690" cy="914796"/>
              <a:chOff x="0" y="0"/>
              <a:chExt cx="1905914" cy="180701"/>
            </a:xfrm>
          </p:grpSpPr>
          <p:sp>
            <p:nvSpPr>
              <p:cNvPr id="28" name="Freeform 28"/>
              <p:cNvSpPr/>
              <p:nvPr/>
            </p:nvSpPr>
            <p:spPr>
              <a:xfrm>
                <a:off x="0" y="0"/>
                <a:ext cx="1905914" cy="180701"/>
              </a:xfrm>
              <a:custGeom>
                <a:avLst/>
                <a:gdLst/>
                <a:ahLst/>
                <a:cxnLst/>
                <a:rect l="l" t="t" r="r" b="b"/>
                <a:pathLst>
                  <a:path w="1905914" h="180701">
                    <a:moveTo>
                      <a:pt x="0" y="0"/>
                    </a:moveTo>
                    <a:lnTo>
                      <a:pt x="1905914" y="0"/>
                    </a:lnTo>
                    <a:lnTo>
                      <a:pt x="1905914" y="180701"/>
                    </a:lnTo>
                    <a:lnTo>
                      <a:pt x="0" y="180701"/>
                    </a:lnTo>
                    <a:close/>
                  </a:path>
                </a:pathLst>
              </a:custGeom>
              <a:solidFill>
                <a:srgbClr val="FE5000"/>
              </a:solidFill>
            </p:spPr>
            <p:txBody>
              <a:bodyPr/>
              <a:lstStyle/>
              <a:p>
                <a:endParaRPr lang="nl-BE"/>
              </a:p>
            </p:txBody>
          </p:sp>
          <p:sp>
            <p:nvSpPr>
              <p:cNvPr id="29" name="TextBox 29"/>
              <p:cNvSpPr txBox="1"/>
              <p:nvPr/>
            </p:nvSpPr>
            <p:spPr>
              <a:xfrm>
                <a:off x="0" y="-47625"/>
                <a:ext cx="1905914" cy="228326"/>
              </a:xfrm>
              <a:prstGeom prst="rect">
                <a:avLst/>
              </a:prstGeom>
            </p:spPr>
            <p:txBody>
              <a:bodyPr lIns="50800" tIns="50800" rIns="50800" bIns="50800" rtlCol="0" anchor="ctr"/>
              <a:lstStyle/>
              <a:p>
                <a:pPr algn="ctr">
                  <a:lnSpc>
                    <a:spcPts val="3076"/>
                  </a:lnSpc>
                </a:pPr>
                <a:endParaRPr/>
              </a:p>
            </p:txBody>
          </p:sp>
        </p:grpSp>
        <p:sp>
          <p:nvSpPr>
            <p:cNvPr id="30" name="TextBox 30"/>
            <p:cNvSpPr txBox="1"/>
            <p:nvPr/>
          </p:nvSpPr>
          <p:spPr>
            <a:xfrm>
              <a:off x="777912" y="356896"/>
              <a:ext cx="8664856" cy="853440"/>
            </a:xfrm>
            <a:prstGeom prst="rect">
              <a:avLst/>
            </a:prstGeom>
          </p:spPr>
          <p:txBody>
            <a:bodyPr lIns="0" tIns="0" rIns="0" bIns="0" rtlCol="0" anchor="t">
              <a:spAutoFit/>
            </a:bodyPr>
            <a:lstStyle/>
            <a:p>
              <a:pPr algn="ctr">
                <a:lnSpc>
                  <a:spcPts val="2520"/>
                </a:lnSpc>
              </a:pPr>
              <a:r>
                <a:rPr lang="en-US" sz="1800">
                  <a:solidFill>
                    <a:srgbClr val="191919"/>
                  </a:solidFill>
                  <a:latin typeface="Jeko 3"/>
                  <a:ea typeface="Jeko 3"/>
                  <a:cs typeface="Jeko 3"/>
                  <a:sym typeface="Jeko 3"/>
                </a:rPr>
                <a:t>Check bij je boekhouder of je accesspoint out geactiveerd is &amp; gekoppeld is met je facturatiesoftware.</a:t>
              </a:r>
            </a:p>
          </p:txBody>
        </p:sp>
        <p:sp>
          <p:nvSpPr>
            <p:cNvPr id="31" name="TextBox 31"/>
            <p:cNvSpPr txBox="1"/>
            <p:nvPr/>
          </p:nvSpPr>
          <p:spPr>
            <a:xfrm>
              <a:off x="235059" y="1954448"/>
              <a:ext cx="9236847" cy="434340"/>
            </a:xfrm>
            <a:prstGeom prst="rect">
              <a:avLst/>
            </a:prstGeom>
          </p:spPr>
          <p:txBody>
            <a:bodyPr lIns="0" tIns="0" rIns="0" bIns="0" rtlCol="0" anchor="t">
              <a:spAutoFit/>
            </a:bodyPr>
            <a:lstStyle/>
            <a:p>
              <a:pPr algn="ctr">
                <a:lnSpc>
                  <a:spcPts val="2520"/>
                </a:lnSpc>
              </a:pPr>
              <a:r>
                <a:rPr lang="en-US" sz="1800" b="1">
                  <a:solidFill>
                    <a:srgbClr val="FEFEFD"/>
                  </a:solidFill>
                  <a:latin typeface="Jeko 1 Heavy"/>
                  <a:ea typeface="Jeko 1 Heavy"/>
                  <a:cs typeface="Jeko 1 Heavy"/>
                  <a:sym typeface="Jeko 1 Heavy"/>
                </a:rPr>
                <a:t>AANBEVELING LIBEROO: LUCY OF BILLTOBOX (BANQUP)</a:t>
              </a:r>
            </a:p>
          </p:txBody>
        </p:sp>
        <p:sp>
          <p:nvSpPr>
            <p:cNvPr id="32" name="TextBox 32"/>
            <p:cNvSpPr txBox="1"/>
            <p:nvPr/>
          </p:nvSpPr>
          <p:spPr>
            <a:xfrm>
              <a:off x="1440542" y="3030927"/>
              <a:ext cx="7065435" cy="853440"/>
            </a:xfrm>
            <a:prstGeom prst="rect">
              <a:avLst/>
            </a:prstGeom>
          </p:spPr>
          <p:txBody>
            <a:bodyPr lIns="0" tIns="0" rIns="0" bIns="0" rtlCol="0" anchor="t">
              <a:spAutoFit/>
            </a:bodyPr>
            <a:lstStyle/>
            <a:p>
              <a:pPr algn="ctr">
                <a:lnSpc>
                  <a:spcPts val="2520"/>
                </a:lnSpc>
              </a:pPr>
              <a:r>
                <a:rPr lang="en-US" sz="1800">
                  <a:solidFill>
                    <a:srgbClr val="191919"/>
                  </a:solidFill>
                  <a:latin typeface="Jeko 3"/>
                  <a:ea typeface="Jeko 3"/>
                  <a:cs typeface="Jeko 3"/>
                  <a:sym typeface="Jeko 3"/>
                </a:rPr>
                <a:t>Enkele alternatieven: Billit, Bouwsoft, Yuki facturatie</a:t>
              </a:r>
            </a:p>
          </p:txBody>
        </p:sp>
      </p:grpSp>
      <p:grpSp>
        <p:nvGrpSpPr>
          <p:cNvPr id="33" name="Group 33"/>
          <p:cNvGrpSpPr/>
          <p:nvPr/>
        </p:nvGrpSpPr>
        <p:grpSpPr>
          <a:xfrm>
            <a:off x="10746455" y="6051486"/>
            <a:ext cx="7280225" cy="3364994"/>
            <a:chOff x="0" y="0"/>
            <a:chExt cx="9706966" cy="4486658"/>
          </a:xfrm>
        </p:grpSpPr>
        <p:grpSp>
          <p:nvGrpSpPr>
            <p:cNvPr id="34" name="Group 34"/>
            <p:cNvGrpSpPr/>
            <p:nvPr/>
          </p:nvGrpSpPr>
          <p:grpSpPr>
            <a:xfrm>
              <a:off x="0" y="0"/>
              <a:ext cx="9706966" cy="4486658"/>
              <a:chOff x="0" y="0"/>
              <a:chExt cx="9315147" cy="4305555"/>
            </a:xfrm>
          </p:grpSpPr>
          <p:sp>
            <p:nvSpPr>
              <p:cNvPr id="35" name="Freeform 35"/>
              <p:cNvSpPr/>
              <p:nvPr/>
            </p:nvSpPr>
            <p:spPr>
              <a:xfrm>
                <a:off x="0" y="0"/>
                <a:ext cx="9315147" cy="4305555"/>
              </a:xfrm>
              <a:custGeom>
                <a:avLst/>
                <a:gdLst/>
                <a:ahLst/>
                <a:cxnLst/>
                <a:rect l="l" t="t" r="r" b="b"/>
                <a:pathLst>
                  <a:path w="9315147" h="4305555">
                    <a:moveTo>
                      <a:pt x="0" y="0"/>
                    </a:moveTo>
                    <a:lnTo>
                      <a:pt x="0" y="4305555"/>
                    </a:lnTo>
                    <a:lnTo>
                      <a:pt x="9315147" y="4305555"/>
                    </a:lnTo>
                    <a:lnTo>
                      <a:pt x="9315147" y="0"/>
                    </a:lnTo>
                    <a:lnTo>
                      <a:pt x="0" y="0"/>
                    </a:lnTo>
                    <a:close/>
                    <a:moveTo>
                      <a:pt x="9254186" y="4244595"/>
                    </a:moveTo>
                    <a:lnTo>
                      <a:pt x="59690" y="4244595"/>
                    </a:lnTo>
                    <a:lnTo>
                      <a:pt x="59690" y="59690"/>
                    </a:lnTo>
                    <a:lnTo>
                      <a:pt x="9254186" y="59690"/>
                    </a:lnTo>
                    <a:lnTo>
                      <a:pt x="9254186" y="4244595"/>
                    </a:lnTo>
                    <a:close/>
                  </a:path>
                </a:pathLst>
              </a:custGeom>
              <a:solidFill>
                <a:srgbClr val="FE5000"/>
              </a:solidFill>
            </p:spPr>
            <p:txBody>
              <a:bodyPr/>
              <a:lstStyle/>
              <a:p>
                <a:endParaRPr lang="nl-BE"/>
              </a:p>
            </p:txBody>
          </p:sp>
        </p:grpSp>
        <p:grpSp>
          <p:nvGrpSpPr>
            <p:cNvPr id="36" name="Group 36"/>
            <p:cNvGrpSpPr/>
            <p:nvPr/>
          </p:nvGrpSpPr>
          <p:grpSpPr>
            <a:xfrm>
              <a:off x="29138" y="1785931"/>
              <a:ext cx="9648690" cy="914796"/>
              <a:chOff x="0" y="0"/>
              <a:chExt cx="1905914" cy="180701"/>
            </a:xfrm>
          </p:grpSpPr>
          <p:sp>
            <p:nvSpPr>
              <p:cNvPr id="37" name="Freeform 37"/>
              <p:cNvSpPr/>
              <p:nvPr/>
            </p:nvSpPr>
            <p:spPr>
              <a:xfrm>
                <a:off x="0" y="0"/>
                <a:ext cx="1905914" cy="180701"/>
              </a:xfrm>
              <a:custGeom>
                <a:avLst/>
                <a:gdLst/>
                <a:ahLst/>
                <a:cxnLst/>
                <a:rect l="l" t="t" r="r" b="b"/>
                <a:pathLst>
                  <a:path w="1905914" h="180701">
                    <a:moveTo>
                      <a:pt x="0" y="0"/>
                    </a:moveTo>
                    <a:lnTo>
                      <a:pt x="1905914" y="0"/>
                    </a:lnTo>
                    <a:lnTo>
                      <a:pt x="1905914" y="180701"/>
                    </a:lnTo>
                    <a:lnTo>
                      <a:pt x="0" y="180701"/>
                    </a:lnTo>
                    <a:close/>
                  </a:path>
                </a:pathLst>
              </a:custGeom>
              <a:solidFill>
                <a:srgbClr val="FE5000"/>
              </a:solidFill>
            </p:spPr>
            <p:txBody>
              <a:bodyPr/>
              <a:lstStyle/>
              <a:p>
                <a:endParaRPr lang="nl-BE"/>
              </a:p>
            </p:txBody>
          </p:sp>
          <p:sp>
            <p:nvSpPr>
              <p:cNvPr id="38" name="TextBox 38"/>
              <p:cNvSpPr txBox="1"/>
              <p:nvPr/>
            </p:nvSpPr>
            <p:spPr>
              <a:xfrm>
                <a:off x="0" y="-47625"/>
                <a:ext cx="1905914" cy="228326"/>
              </a:xfrm>
              <a:prstGeom prst="rect">
                <a:avLst/>
              </a:prstGeom>
            </p:spPr>
            <p:txBody>
              <a:bodyPr lIns="50800" tIns="50800" rIns="50800" bIns="50800" rtlCol="0" anchor="ctr"/>
              <a:lstStyle/>
              <a:p>
                <a:pPr algn="ctr">
                  <a:lnSpc>
                    <a:spcPts val="3076"/>
                  </a:lnSpc>
                </a:pPr>
                <a:endParaRPr/>
              </a:p>
            </p:txBody>
          </p:sp>
        </p:grpSp>
        <p:sp>
          <p:nvSpPr>
            <p:cNvPr id="39" name="TextBox 39"/>
            <p:cNvSpPr txBox="1"/>
            <p:nvPr/>
          </p:nvSpPr>
          <p:spPr>
            <a:xfrm>
              <a:off x="1320766" y="356896"/>
              <a:ext cx="7843524" cy="853440"/>
            </a:xfrm>
            <a:prstGeom prst="rect">
              <a:avLst/>
            </a:prstGeom>
          </p:spPr>
          <p:txBody>
            <a:bodyPr lIns="0" tIns="0" rIns="0" bIns="0" rtlCol="0" anchor="t">
              <a:spAutoFit/>
            </a:bodyPr>
            <a:lstStyle/>
            <a:p>
              <a:pPr algn="ctr">
                <a:lnSpc>
                  <a:spcPts val="2520"/>
                </a:lnSpc>
              </a:pPr>
              <a:r>
                <a:rPr lang="en-US" sz="1800">
                  <a:solidFill>
                    <a:srgbClr val="191919"/>
                  </a:solidFill>
                  <a:latin typeface="Jeko 3"/>
                  <a:ea typeface="Jeko 3"/>
                  <a:cs typeface="Jeko 3"/>
                  <a:sym typeface="Jeko 3"/>
                </a:rPr>
                <a:t>Vraag je boekhouder in te stellen dat je ook facturen kan ontvangen  met je facturatiesoftware.</a:t>
              </a:r>
            </a:p>
          </p:txBody>
        </p:sp>
        <p:sp>
          <p:nvSpPr>
            <p:cNvPr id="40" name="TextBox 40"/>
            <p:cNvSpPr txBox="1"/>
            <p:nvPr/>
          </p:nvSpPr>
          <p:spPr>
            <a:xfrm>
              <a:off x="235059" y="1954448"/>
              <a:ext cx="9236847" cy="434340"/>
            </a:xfrm>
            <a:prstGeom prst="rect">
              <a:avLst/>
            </a:prstGeom>
          </p:spPr>
          <p:txBody>
            <a:bodyPr lIns="0" tIns="0" rIns="0" bIns="0" rtlCol="0" anchor="t">
              <a:spAutoFit/>
            </a:bodyPr>
            <a:lstStyle/>
            <a:p>
              <a:pPr algn="ctr">
                <a:lnSpc>
                  <a:spcPts val="2520"/>
                </a:lnSpc>
              </a:pPr>
              <a:r>
                <a:rPr lang="en-US" sz="1800" b="1">
                  <a:solidFill>
                    <a:srgbClr val="FEFEFD"/>
                  </a:solidFill>
                  <a:latin typeface="Jeko 1 Heavy"/>
                  <a:ea typeface="Jeko 1 Heavy"/>
                  <a:cs typeface="Jeko 1 Heavy"/>
                  <a:sym typeface="Jeko 1 Heavy"/>
                </a:rPr>
                <a:t>AANBEVELING LIBEROO: LUCY OF BILLTOBOX (BANQUP)</a:t>
              </a:r>
            </a:p>
          </p:txBody>
        </p:sp>
        <p:sp>
          <p:nvSpPr>
            <p:cNvPr id="41" name="TextBox 41"/>
            <p:cNvSpPr txBox="1"/>
            <p:nvPr/>
          </p:nvSpPr>
          <p:spPr>
            <a:xfrm>
              <a:off x="1618359" y="3064539"/>
              <a:ext cx="7065435" cy="434340"/>
            </a:xfrm>
            <a:prstGeom prst="rect">
              <a:avLst/>
            </a:prstGeom>
          </p:spPr>
          <p:txBody>
            <a:bodyPr lIns="0" tIns="0" rIns="0" bIns="0" rtlCol="0" anchor="t">
              <a:spAutoFit/>
            </a:bodyPr>
            <a:lstStyle/>
            <a:p>
              <a:pPr algn="ctr">
                <a:lnSpc>
                  <a:spcPts val="2520"/>
                </a:lnSpc>
              </a:pPr>
              <a:r>
                <a:rPr lang="en-US" sz="1800">
                  <a:solidFill>
                    <a:srgbClr val="191919"/>
                  </a:solidFill>
                  <a:latin typeface="Jeko 3"/>
                  <a:ea typeface="Jeko 3"/>
                  <a:cs typeface="Jeko 3"/>
                  <a:sym typeface="Jeko 3"/>
                </a:rPr>
                <a:t>Enkele alternatieven: Billit, Bouwsoft,...</a:t>
              </a:r>
            </a:p>
          </p:txBody>
        </p:sp>
      </p:grpSp>
      <p:grpSp>
        <p:nvGrpSpPr>
          <p:cNvPr id="42" name="Group 42"/>
          <p:cNvGrpSpPr/>
          <p:nvPr/>
        </p:nvGrpSpPr>
        <p:grpSpPr>
          <a:xfrm>
            <a:off x="10900896" y="9618297"/>
            <a:ext cx="7125783" cy="515874"/>
            <a:chOff x="0" y="0"/>
            <a:chExt cx="9501045" cy="687832"/>
          </a:xfrm>
        </p:grpSpPr>
        <p:sp>
          <p:nvSpPr>
            <p:cNvPr id="43" name="Freeform 43"/>
            <p:cNvSpPr/>
            <p:nvPr/>
          </p:nvSpPr>
          <p:spPr>
            <a:xfrm>
              <a:off x="0" y="0"/>
              <a:ext cx="215587" cy="662777"/>
            </a:xfrm>
            <a:custGeom>
              <a:avLst/>
              <a:gdLst/>
              <a:ahLst/>
              <a:cxnLst/>
              <a:rect l="l" t="t" r="r" b="b"/>
              <a:pathLst>
                <a:path w="215587" h="662777">
                  <a:moveTo>
                    <a:pt x="0" y="0"/>
                  </a:moveTo>
                  <a:lnTo>
                    <a:pt x="215587" y="0"/>
                  </a:lnTo>
                  <a:lnTo>
                    <a:pt x="215587" y="662777"/>
                  </a:lnTo>
                  <a:lnTo>
                    <a:pt x="0" y="662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BE"/>
            </a:p>
          </p:txBody>
        </p:sp>
        <p:sp>
          <p:nvSpPr>
            <p:cNvPr id="44" name="TextBox 44"/>
            <p:cNvSpPr txBox="1"/>
            <p:nvPr/>
          </p:nvSpPr>
          <p:spPr>
            <a:xfrm>
              <a:off x="312790" y="-19050"/>
              <a:ext cx="9188255" cy="706882"/>
            </a:xfrm>
            <a:prstGeom prst="rect">
              <a:avLst/>
            </a:prstGeom>
          </p:spPr>
          <p:txBody>
            <a:bodyPr lIns="0" tIns="0" rIns="0" bIns="0" rtlCol="0" anchor="t">
              <a:spAutoFit/>
            </a:bodyPr>
            <a:lstStyle/>
            <a:p>
              <a:pPr algn="l">
                <a:lnSpc>
                  <a:spcPts val="1998"/>
                </a:lnSpc>
              </a:pPr>
              <a:r>
                <a:rPr lang="en-US" sz="1800">
                  <a:solidFill>
                    <a:srgbClr val="191919"/>
                  </a:solidFill>
                  <a:latin typeface="Jeko 3"/>
                  <a:ea typeface="Jeko 3"/>
                  <a:cs typeface="Jeko 3"/>
                  <a:sym typeface="Jeko 3"/>
                </a:rPr>
                <a:t>Tip: gebruik je Yuki facturatie, dan raden we aan Lucy te koppelen (gratis) voor een correcte acceptatie van facturen.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2021"/>
        </a:solidFill>
        <a:effectLst/>
      </p:bgPr>
    </p:bg>
    <p:spTree>
      <p:nvGrpSpPr>
        <p:cNvPr id="1" name=""/>
        <p:cNvGrpSpPr/>
        <p:nvPr/>
      </p:nvGrpSpPr>
      <p:grpSpPr>
        <a:xfrm>
          <a:off x="0" y="0"/>
          <a:ext cx="0" cy="0"/>
          <a:chOff x="0" y="0"/>
          <a:chExt cx="0" cy="0"/>
        </a:xfrm>
      </p:grpSpPr>
      <p:sp>
        <p:nvSpPr>
          <p:cNvPr id="2" name="TextBox 2"/>
          <p:cNvSpPr txBox="1"/>
          <p:nvPr/>
        </p:nvSpPr>
        <p:spPr>
          <a:xfrm>
            <a:off x="2156469" y="865944"/>
            <a:ext cx="3994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1</a:t>
            </a:r>
          </a:p>
        </p:txBody>
      </p:sp>
      <p:sp>
        <p:nvSpPr>
          <p:cNvPr id="3" name="TextBox 3"/>
          <p:cNvSpPr txBox="1"/>
          <p:nvPr/>
        </p:nvSpPr>
        <p:spPr>
          <a:xfrm>
            <a:off x="3012851" y="1438958"/>
            <a:ext cx="8519215"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e-invoicing: de nieuwe standaard</a:t>
            </a:r>
          </a:p>
        </p:txBody>
      </p:sp>
      <p:sp>
        <p:nvSpPr>
          <p:cNvPr id="4" name="TextBox 4"/>
          <p:cNvSpPr txBox="1"/>
          <p:nvPr/>
        </p:nvSpPr>
        <p:spPr>
          <a:xfrm>
            <a:off x="2183531" y="2464307"/>
            <a:ext cx="60394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2</a:t>
            </a:r>
          </a:p>
        </p:txBody>
      </p:sp>
      <p:sp>
        <p:nvSpPr>
          <p:cNvPr id="5" name="TextBox 5"/>
          <p:cNvSpPr txBox="1"/>
          <p:nvPr/>
        </p:nvSpPr>
        <p:spPr>
          <a:xfrm>
            <a:off x="3012851" y="3037320"/>
            <a:ext cx="7886583"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de voordelen van e-facturatie</a:t>
            </a:r>
          </a:p>
        </p:txBody>
      </p:sp>
      <p:sp>
        <p:nvSpPr>
          <p:cNvPr id="6" name="TextBox 6"/>
          <p:cNvSpPr txBox="1"/>
          <p:nvPr/>
        </p:nvSpPr>
        <p:spPr>
          <a:xfrm>
            <a:off x="2184785" y="4253170"/>
            <a:ext cx="613470"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3</a:t>
            </a:r>
          </a:p>
        </p:txBody>
      </p:sp>
      <p:sp>
        <p:nvSpPr>
          <p:cNvPr id="7" name="TextBox 7"/>
          <p:cNvSpPr txBox="1"/>
          <p:nvPr/>
        </p:nvSpPr>
        <p:spPr>
          <a:xfrm>
            <a:off x="3012851" y="4826183"/>
            <a:ext cx="5248525"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kennis rond e-facturatie</a:t>
            </a:r>
          </a:p>
        </p:txBody>
      </p:sp>
      <p:sp>
        <p:nvSpPr>
          <p:cNvPr id="8" name="TextBox 8"/>
          <p:cNvSpPr txBox="1"/>
          <p:nvPr/>
        </p:nvSpPr>
        <p:spPr>
          <a:xfrm>
            <a:off x="2191763" y="5849894"/>
            <a:ext cx="6661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4</a:t>
            </a:r>
          </a:p>
        </p:txBody>
      </p:sp>
      <p:sp>
        <p:nvSpPr>
          <p:cNvPr id="9" name="TextBox 9"/>
          <p:cNvSpPr txBox="1"/>
          <p:nvPr/>
        </p:nvSpPr>
        <p:spPr>
          <a:xfrm>
            <a:off x="3012851" y="6428365"/>
            <a:ext cx="7649297"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oplossingen</a:t>
            </a:r>
          </a:p>
        </p:txBody>
      </p:sp>
      <p:sp>
        <p:nvSpPr>
          <p:cNvPr id="10" name="TextBox 10"/>
          <p:cNvSpPr txBox="1"/>
          <p:nvPr/>
        </p:nvSpPr>
        <p:spPr>
          <a:xfrm>
            <a:off x="2211259" y="7448839"/>
            <a:ext cx="627162"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5</a:t>
            </a:r>
          </a:p>
        </p:txBody>
      </p:sp>
      <p:sp>
        <p:nvSpPr>
          <p:cNvPr id="11" name="TextBox 11"/>
          <p:cNvSpPr txBox="1"/>
          <p:nvPr/>
        </p:nvSpPr>
        <p:spPr>
          <a:xfrm>
            <a:off x="3012851" y="8027309"/>
            <a:ext cx="7649297"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ondersteuning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F2021"/>
        </a:solidFill>
        <a:effectLst/>
      </p:bgPr>
    </p:bg>
    <p:spTree>
      <p:nvGrpSpPr>
        <p:cNvPr id="1" name=""/>
        <p:cNvGrpSpPr/>
        <p:nvPr/>
      </p:nvGrpSpPr>
      <p:grpSpPr>
        <a:xfrm>
          <a:off x="0" y="0"/>
          <a:ext cx="0" cy="0"/>
          <a:chOff x="0" y="0"/>
          <a:chExt cx="0" cy="0"/>
        </a:xfrm>
      </p:grpSpPr>
      <p:sp>
        <p:nvSpPr>
          <p:cNvPr id="2" name="TextBox 2"/>
          <p:cNvSpPr txBox="1"/>
          <p:nvPr/>
        </p:nvSpPr>
        <p:spPr>
          <a:xfrm>
            <a:off x="2156469" y="865944"/>
            <a:ext cx="3994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1</a:t>
            </a:r>
          </a:p>
        </p:txBody>
      </p:sp>
      <p:sp>
        <p:nvSpPr>
          <p:cNvPr id="3" name="TextBox 3"/>
          <p:cNvSpPr txBox="1"/>
          <p:nvPr/>
        </p:nvSpPr>
        <p:spPr>
          <a:xfrm>
            <a:off x="3012851" y="1438958"/>
            <a:ext cx="8519215"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e-invoicing: de nieuwe standaard</a:t>
            </a:r>
          </a:p>
        </p:txBody>
      </p:sp>
      <p:sp>
        <p:nvSpPr>
          <p:cNvPr id="4" name="TextBox 4"/>
          <p:cNvSpPr txBox="1"/>
          <p:nvPr/>
        </p:nvSpPr>
        <p:spPr>
          <a:xfrm>
            <a:off x="2183531" y="2464307"/>
            <a:ext cx="60394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2</a:t>
            </a:r>
          </a:p>
        </p:txBody>
      </p:sp>
      <p:sp>
        <p:nvSpPr>
          <p:cNvPr id="5" name="TextBox 5"/>
          <p:cNvSpPr txBox="1"/>
          <p:nvPr/>
        </p:nvSpPr>
        <p:spPr>
          <a:xfrm>
            <a:off x="3012851" y="3037320"/>
            <a:ext cx="7886583"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de voordelen van e-facturatie</a:t>
            </a:r>
          </a:p>
        </p:txBody>
      </p:sp>
      <p:sp>
        <p:nvSpPr>
          <p:cNvPr id="6" name="TextBox 6"/>
          <p:cNvSpPr txBox="1"/>
          <p:nvPr/>
        </p:nvSpPr>
        <p:spPr>
          <a:xfrm>
            <a:off x="2184785" y="4253170"/>
            <a:ext cx="613470"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3</a:t>
            </a:r>
          </a:p>
        </p:txBody>
      </p:sp>
      <p:sp>
        <p:nvSpPr>
          <p:cNvPr id="7" name="TextBox 7"/>
          <p:cNvSpPr txBox="1"/>
          <p:nvPr/>
        </p:nvSpPr>
        <p:spPr>
          <a:xfrm>
            <a:off x="3012851" y="4826183"/>
            <a:ext cx="5248525"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kennis rond e-facturatie</a:t>
            </a:r>
          </a:p>
        </p:txBody>
      </p:sp>
      <p:sp>
        <p:nvSpPr>
          <p:cNvPr id="8" name="TextBox 8"/>
          <p:cNvSpPr txBox="1"/>
          <p:nvPr/>
        </p:nvSpPr>
        <p:spPr>
          <a:xfrm>
            <a:off x="2191763" y="5849894"/>
            <a:ext cx="6661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4</a:t>
            </a:r>
          </a:p>
        </p:txBody>
      </p:sp>
      <p:sp>
        <p:nvSpPr>
          <p:cNvPr id="9" name="TextBox 9"/>
          <p:cNvSpPr txBox="1"/>
          <p:nvPr/>
        </p:nvSpPr>
        <p:spPr>
          <a:xfrm>
            <a:off x="3012851" y="6428365"/>
            <a:ext cx="7649297"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oplossingen</a:t>
            </a:r>
          </a:p>
        </p:txBody>
      </p:sp>
      <p:sp>
        <p:nvSpPr>
          <p:cNvPr id="10" name="TextBox 10"/>
          <p:cNvSpPr txBox="1"/>
          <p:nvPr/>
        </p:nvSpPr>
        <p:spPr>
          <a:xfrm>
            <a:off x="2211259" y="7448839"/>
            <a:ext cx="627162"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5</a:t>
            </a:r>
          </a:p>
        </p:txBody>
      </p:sp>
      <p:sp>
        <p:nvSpPr>
          <p:cNvPr id="11" name="TextBox 11"/>
          <p:cNvSpPr txBox="1"/>
          <p:nvPr/>
        </p:nvSpPr>
        <p:spPr>
          <a:xfrm>
            <a:off x="3012851" y="8027309"/>
            <a:ext cx="7649297" cy="621107"/>
          </a:xfrm>
          <a:prstGeom prst="rect">
            <a:avLst/>
          </a:prstGeom>
        </p:spPr>
        <p:txBody>
          <a:bodyPr lIns="0" tIns="0" rIns="0" bIns="0" rtlCol="0" anchor="t">
            <a:spAutoFit/>
          </a:bodyPr>
          <a:lstStyle/>
          <a:p>
            <a:pPr algn="l">
              <a:lnSpc>
                <a:spcPts val="4069"/>
              </a:lnSpc>
            </a:pPr>
            <a:r>
              <a:rPr lang="en-US" sz="4029" spc="-282">
                <a:solidFill>
                  <a:srgbClr val="FE5000"/>
                </a:solidFill>
                <a:latin typeface="Jeko 3"/>
                <a:ea typeface="Jeko 3"/>
                <a:cs typeface="Jeko 3"/>
                <a:sym typeface="Jeko 3"/>
              </a:rPr>
              <a:t>ondersteuning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731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42000"/>
            </a:blip>
            <a:stretch>
              <a:fillRect t="-9244" b="-9244"/>
            </a:stretch>
          </a:blipFill>
        </p:spPr>
        <p:txBody>
          <a:bodyPr/>
          <a:lstStyle/>
          <a:p>
            <a:endParaRPr lang="nl-BE"/>
          </a:p>
        </p:txBody>
      </p:sp>
      <p:grpSp>
        <p:nvGrpSpPr>
          <p:cNvPr id="3" name="Group 3"/>
          <p:cNvGrpSpPr/>
          <p:nvPr/>
        </p:nvGrpSpPr>
        <p:grpSpPr>
          <a:xfrm>
            <a:off x="2232407" y="2263703"/>
            <a:ext cx="11980731" cy="1148306"/>
            <a:chOff x="0" y="0"/>
            <a:chExt cx="3744115" cy="358859"/>
          </a:xfrm>
        </p:grpSpPr>
        <p:sp>
          <p:nvSpPr>
            <p:cNvPr id="4" name="Freeform 4"/>
            <p:cNvSpPr/>
            <p:nvPr/>
          </p:nvSpPr>
          <p:spPr>
            <a:xfrm>
              <a:off x="0" y="0"/>
              <a:ext cx="3744114" cy="358859"/>
            </a:xfrm>
            <a:custGeom>
              <a:avLst/>
              <a:gdLst/>
              <a:ahLst/>
              <a:cxnLst/>
              <a:rect l="l" t="t" r="r" b="b"/>
              <a:pathLst>
                <a:path w="3744114" h="358859">
                  <a:moveTo>
                    <a:pt x="32956" y="0"/>
                  </a:moveTo>
                  <a:lnTo>
                    <a:pt x="3711158" y="0"/>
                  </a:lnTo>
                  <a:cubicBezTo>
                    <a:pt x="3729360" y="0"/>
                    <a:pt x="3744114" y="14755"/>
                    <a:pt x="3744114" y="32956"/>
                  </a:cubicBezTo>
                  <a:lnTo>
                    <a:pt x="3744114" y="325903"/>
                  </a:lnTo>
                  <a:cubicBezTo>
                    <a:pt x="3744114" y="344104"/>
                    <a:pt x="3729360" y="358859"/>
                    <a:pt x="3711158" y="358859"/>
                  </a:cubicBezTo>
                  <a:lnTo>
                    <a:pt x="32956" y="358859"/>
                  </a:lnTo>
                  <a:cubicBezTo>
                    <a:pt x="14755" y="358859"/>
                    <a:pt x="0" y="344104"/>
                    <a:pt x="0" y="325903"/>
                  </a:cubicBezTo>
                  <a:lnTo>
                    <a:pt x="0" y="32956"/>
                  </a:lnTo>
                  <a:cubicBezTo>
                    <a:pt x="0" y="14755"/>
                    <a:pt x="14755" y="0"/>
                    <a:pt x="32956" y="0"/>
                  </a:cubicBezTo>
                  <a:close/>
                </a:path>
              </a:pathLst>
            </a:custGeom>
            <a:solidFill>
              <a:srgbClr val="F2F2F2"/>
            </a:solidFill>
          </p:spPr>
          <p:txBody>
            <a:bodyPr/>
            <a:lstStyle/>
            <a:p>
              <a:endParaRPr lang="nl-BE"/>
            </a:p>
          </p:txBody>
        </p:sp>
        <p:sp>
          <p:nvSpPr>
            <p:cNvPr id="5" name="TextBox 5"/>
            <p:cNvSpPr txBox="1"/>
            <p:nvPr/>
          </p:nvSpPr>
          <p:spPr>
            <a:xfrm>
              <a:off x="0" y="-28575"/>
              <a:ext cx="3744115" cy="387434"/>
            </a:xfrm>
            <a:prstGeom prst="rect">
              <a:avLst/>
            </a:prstGeom>
          </p:spPr>
          <p:txBody>
            <a:bodyPr lIns="50800" tIns="50800" rIns="50800" bIns="50800" rtlCol="0" anchor="ctr"/>
            <a:lstStyle/>
            <a:p>
              <a:pPr algn="ctr">
                <a:lnSpc>
                  <a:spcPts val="2587"/>
                </a:lnSpc>
              </a:pPr>
              <a:endParaRPr/>
            </a:p>
          </p:txBody>
        </p:sp>
      </p:grpSp>
      <p:grpSp>
        <p:nvGrpSpPr>
          <p:cNvPr id="6" name="Group 6"/>
          <p:cNvGrpSpPr/>
          <p:nvPr/>
        </p:nvGrpSpPr>
        <p:grpSpPr>
          <a:xfrm>
            <a:off x="2232407" y="3879013"/>
            <a:ext cx="11980731" cy="1148306"/>
            <a:chOff x="0" y="0"/>
            <a:chExt cx="3744115" cy="358859"/>
          </a:xfrm>
        </p:grpSpPr>
        <p:sp>
          <p:nvSpPr>
            <p:cNvPr id="7" name="Freeform 7"/>
            <p:cNvSpPr/>
            <p:nvPr/>
          </p:nvSpPr>
          <p:spPr>
            <a:xfrm>
              <a:off x="0" y="0"/>
              <a:ext cx="3744114" cy="358859"/>
            </a:xfrm>
            <a:custGeom>
              <a:avLst/>
              <a:gdLst/>
              <a:ahLst/>
              <a:cxnLst/>
              <a:rect l="l" t="t" r="r" b="b"/>
              <a:pathLst>
                <a:path w="3744114" h="358859">
                  <a:moveTo>
                    <a:pt x="32956" y="0"/>
                  </a:moveTo>
                  <a:lnTo>
                    <a:pt x="3711158" y="0"/>
                  </a:lnTo>
                  <a:cubicBezTo>
                    <a:pt x="3729360" y="0"/>
                    <a:pt x="3744114" y="14755"/>
                    <a:pt x="3744114" y="32956"/>
                  </a:cubicBezTo>
                  <a:lnTo>
                    <a:pt x="3744114" y="325903"/>
                  </a:lnTo>
                  <a:cubicBezTo>
                    <a:pt x="3744114" y="344104"/>
                    <a:pt x="3729360" y="358859"/>
                    <a:pt x="3711158" y="358859"/>
                  </a:cubicBezTo>
                  <a:lnTo>
                    <a:pt x="32956" y="358859"/>
                  </a:lnTo>
                  <a:cubicBezTo>
                    <a:pt x="14755" y="358859"/>
                    <a:pt x="0" y="344104"/>
                    <a:pt x="0" y="325903"/>
                  </a:cubicBezTo>
                  <a:lnTo>
                    <a:pt x="0" y="32956"/>
                  </a:lnTo>
                  <a:cubicBezTo>
                    <a:pt x="0" y="14755"/>
                    <a:pt x="14755" y="0"/>
                    <a:pt x="32956" y="0"/>
                  </a:cubicBezTo>
                  <a:close/>
                </a:path>
              </a:pathLst>
            </a:custGeom>
            <a:solidFill>
              <a:srgbClr val="F2F2F2"/>
            </a:solidFill>
          </p:spPr>
          <p:txBody>
            <a:bodyPr/>
            <a:lstStyle/>
            <a:p>
              <a:endParaRPr lang="nl-BE"/>
            </a:p>
          </p:txBody>
        </p:sp>
        <p:sp>
          <p:nvSpPr>
            <p:cNvPr id="8" name="TextBox 8"/>
            <p:cNvSpPr txBox="1"/>
            <p:nvPr/>
          </p:nvSpPr>
          <p:spPr>
            <a:xfrm>
              <a:off x="0" y="-28575"/>
              <a:ext cx="3744115" cy="387434"/>
            </a:xfrm>
            <a:prstGeom prst="rect">
              <a:avLst/>
            </a:prstGeom>
          </p:spPr>
          <p:txBody>
            <a:bodyPr lIns="50800" tIns="50800" rIns="50800" bIns="50800" rtlCol="0" anchor="ctr"/>
            <a:lstStyle/>
            <a:p>
              <a:pPr algn="ctr">
                <a:lnSpc>
                  <a:spcPts val="2587"/>
                </a:lnSpc>
              </a:pPr>
              <a:endParaRPr/>
            </a:p>
          </p:txBody>
        </p:sp>
      </p:grpSp>
      <p:grpSp>
        <p:nvGrpSpPr>
          <p:cNvPr id="9" name="Group 9"/>
          <p:cNvGrpSpPr/>
          <p:nvPr/>
        </p:nvGrpSpPr>
        <p:grpSpPr>
          <a:xfrm>
            <a:off x="2232405" y="5492906"/>
            <a:ext cx="11980732" cy="4315018"/>
            <a:chOff x="0" y="0"/>
            <a:chExt cx="3804300" cy="1348492"/>
          </a:xfrm>
        </p:grpSpPr>
        <p:sp>
          <p:nvSpPr>
            <p:cNvPr id="10" name="Freeform 10"/>
            <p:cNvSpPr/>
            <p:nvPr/>
          </p:nvSpPr>
          <p:spPr>
            <a:xfrm>
              <a:off x="0" y="0"/>
              <a:ext cx="3804300" cy="1348492"/>
            </a:xfrm>
            <a:custGeom>
              <a:avLst/>
              <a:gdLst/>
              <a:ahLst/>
              <a:cxnLst/>
              <a:rect l="l" t="t" r="r" b="b"/>
              <a:pathLst>
                <a:path w="3804300" h="1348492">
                  <a:moveTo>
                    <a:pt x="32435" y="0"/>
                  </a:moveTo>
                  <a:lnTo>
                    <a:pt x="3771865" y="0"/>
                  </a:lnTo>
                  <a:cubicBezTo>
                    <a:pt x="3789778" y="0"/>
                    <a:pt x="3804300" y="14522"/>
                    <a:pt x="3804300" y="32435"/>
                  </a:cubicBezTo>
                  <a:lnTo>
                    <a:pt x="3804300" y="1316057"/>
                  </a:lnTo>
                  <a:cubicBezTo>
                    <a:pt x="3804300" y="1324660"/>
                    <a:pt x="3800882" y="1332910"/>
                    <a:pt x="3794800" y="1338992"/>
                  </a:cubicBezTo>
                  <a:cubicBezTo>
                    <a:pt x="3788717" y="1345075"/>
                    <a:pt x="3780467" y="1348492"/>
                    <a:pt x="3771865" y="1348492"/>
                  </a:cubicBezTo>
                  <a:lnTo>
                    <a:pt x="32435" y="1348492"/>
                  </a:lnTo>
                  <a:cubicBezTo>
                    <a:pt x="14522" y="1348492"/>
                    <a:pt x="0" y="1333971"/>
                    <a:pt x="0" y="1316057"/>
                  </a:cubicBezTo>
                  <a:lnTo>
                    <a:pt x="0" y="32435"/>
                  </a:lnTo>
                  <a:cubicBezTo>
                    <a:pt x="0" y="14522"/>
                    <a:pt x="14522" y="0"/>
                    <a:pt x="32435" y="0"/>
                  </a:cubicBezTo>
                  <a:close/>
                </a:path>
              </a:pathLst>
            </a:custGeom>
            <a:solidFill>
              <a:srgbClr val="F2F2F2"/>
            </a:solidFill>
          </p:spPr>
          <p:txBody>
            <a:bodyPr/>
            <a:lstStyle/>
            <a:p>
              <a:endParaRPr lang="nl-BE"/>
            </a:p>
          </p:txBody>
        </p:sp>
        <p:sp>
          <p:nvSpPr>
            <p:cNvPr id="11" name="TextBox 11"/>
            <p:cNvSpPr txBox="1"/>
            <p:nvPr/>
          </p:nvSpPr>
          <p:spPr>
            <a:xfrm>
              <a:off x="0" y="-28575"/>
              <a:ext cx="3804300" cy="1377067"/>
            </a:xfrm>
            <a:prstGeom prst="rect">
              <a:avLst/>
            </a:prstGeom>
          </p:spPr>
          <p:txBody>
            <a:bodyPr lIns="50800" tIns="50800" rIns="50800" bIns="50800" rtlCol="0" anchor="ctr"/>
            <a:lstStyle/>
            <a:p>
              <a:pPr algn="ctr">
                <a:lnSpc>
                  <a:spcPts val="2587"/>
                </a:lnSpc>
              </a:pPr>
              <a:endParaRPr/>
            </a:p>
          </p:txBody>
        </p:sp>
      </p:grpSp>
      <p:sp>
        <p:nvSpPr>
          <p:cNvPr id="12" name="Freeform 12"/>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4"/>
            <a:stretch>
              <a:fillRect/>
            </a:stretch>
          </a:blipFill>
        </p:spPr>
        <p:txBody>
          <a:bodyPr/>
          <a:lstStyle/>
          <a:p>
            <a:endParaRPr lang="nl-BE"/>
          </a:p>
        </p:txBody>
      </p:sp>
      <p:sp>
        <p:nvSpPr>
          <p:cNvPr id="13" name="Freeform 13"/>
          <p:cNvSpPr/>
          <p:nvPr/>
        </p:nvSpPr>
        <p:spPr>
          <a:xfrm>
            <a:off x="2528780" y="2562364"/>
            <a:ext cx="551264" cy="551264"/>
          </a:xfrm>
          <a:custGeom>
            <a:avLst/>
            <a:gdLst/>
            <a:ahLst/>
            <a:cxnLst/>
            <a:rect l="l" t="t" r="r" b="b"/>
            <a:pathLst>
              <a:path w="551264" h="551264">
                <a:moveTo>
                  <a:pt x="0" y="0"/>
                </a:moveTo>
                <a:lnTo>
                  <a:pt x="551264" y="0"/>
                </a:lnTo>
                <a:lnTo>
                  <a:pt x="551264" y="551264"/>
                </a:lnTo>
                <a:lnTo>
                  <a:pt x="0" y="5512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
        <p:nvSpPr>
          <p:cNvPr id="14" name="Freeform 14"/>
          <p:cNvSpPr/>
          <p:nvPr/>
        </p:nvSpPr>
        <p:spPr>
          <a:xfrm>
            <a:off x="2528780" y="4196171"/>
            <a:ext cx="551264" cy="551264"/>
          </a:xfrm>
          <a:custGeom>
            <a:avLst/>
            <a:gdLst/>
            <a:ahLst/>
            <a:cxnLst/>
            <a:rect l="l" t="t" r="r" b="b"/>
            <a:pathLst>
              <a:path w="551264" h="551264">
                <a:moveTo>
                  <a:pt x="0" y="0"/>
                </a:moveTo>
                <a:lnTo>
                  <a:pt x="551264" y="0"/>
                </a:lnTo>
                <a:lnTo>
                  <a:pt x="551264" y="551264"/>
                </a:lnTo>
                <a:lnTo>
                  <a:pt x="0" y="5512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
        <p:nvSpPr>
          <p:cNvPr id="15" name="Freeform 15"/>
          <p:cNvSpPr/>
          <p:nvPr/>
        </p:nvSpPr>
        <p:spPr>
          <a:xfrm>
            <a:off x="2528780" y="5781136"/>
            <a:ext cx="551264" cy="551264"/>
          </a:xfrm>
          <a:custGeom>
            <a:avLst/>
            <a:gdLst/>
            <a:ahLst/>
            <a:cxnLst/>
            <a:rect l="l" t="t" r="r" b="b"/>
            <a:pathLst>
              <a:path w="551264" h="551264">
                <a:moveTo>
                  <a:pt x="0" y="0"/>
                </a:moveTo>
                <a:lnTo>
                  <a:pt x="551264" y="0"/>
                </a:lnTo>
                <a:lnTo>
                  <a:pt x="551264" y="551264"/>
                </a:lnTo>
                <a:lnTo>
                  <a:pt x="0" y="5512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
        <p:nvSpPr>
          <p:cNvPr id="16" name="Freeform 16"/>
          <p:cNvSpPr/>
          <p:nvPr/>
        </p:nvSpPr>
        <p:spPr>
          <a:xfrm>
            <a:off x="3866180" y="8708199"/>
            <a:ext cx="596673" cy="596673"/>
          </a:xfrm>
          <a:custGeom>
            <a:avLst/>
            <a:gdLst/>
            <a:ahLst/>
            <a:cxnLst/>
            <a:rect l="l" t="t" r="r" b="b"/>
            <a:pathLst>
              <a:path w="596673" h="596673">
                <a:moveTo>
                  <a:pt x="0" y="0"/>
                </a:moveTo>
                <a:lnTo>
                  <a:pt x="596673" y="0"/>
                </a:lnTo>
                <a:lnTo>
                  <a:pt x="596673" y="596673"/>
                </a:lnTo>
                <a:lnTo>
                  <a:pt x="0" y="596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BE"/>
          </a:p>
        </p:txBody>
      </p:sp>
      <p:sp>
        <p:nvSpPr>
          <p:cNvPr id="17" name="Freeform 17"/>
          <p:cNvSpPr/>
          <p:nvPr/>
        </p:nvSpPr>
        <p:spPr>
          <a:xfrm>
            <a:off x="10497224" y="6925119"/>
            <a:ext cx="1045605" cy="1045605"/>
          </a:xfrm>
          <a:custGeom>
            <a:avLst/>
            <a:gdLst/>
            <a:ahLst/>
            <a:cxnLst/>
            <a:rect l="l" t="t" r="r" b="b"/>
            <a:pathLst>
              <a:path w="1045605" h="1045605">
                <a:moveTo>
                  <a:pt x="0" y="0"/>
                </a:moveTo>
                <a:lnTo>
                  <a:pt x="1045605" y="0"/>
                </a:lnTo>
                <a:lnTo>
                  <a:pt x="1045605" y="1045605"/>
                </a:lnTo>
                <a:lnTo>
                  <a:pt x="0" y="10456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BE"/>
          </a:p>
        </p:txBody>
      </p:sp>
      <p:sp>
        <p:nvSpPr>
          <p:cNvPr id="18" name="TextBox 18"/>
          <p:cNvSpPr txBox="1"/>
          <p:nvPr/>
        </p:nvSpPr>
        <p:spPr>
          <a:xfrm>
            <a:off x="3332776" y="2523712"/>
            <a:ext cx="7868624" cy="445891"/>
          </a:xfrm>
          <a:prstGeom prst="rect">
            <a:avLst/>
          </a:prstGeom>
        </p:spPr>
        <p:txBody>
          <a:bodyPr wrap="square" lIns="0" tIns="0" rIns="0" bIns="0" rtlCol="0" anchor="t">
            <a:spAutoFit/>
          </a:bodyPr>
          <a:lstStyle/>
          <a:p>
            <a:pPr algn="l">
              <a:lnSpc>
                <a:spcPts val="3716"/>
              </a:lnSpc>
            </a:pPr>
            <a:r>
              <a:rPr lang="en-US" sz="2654" b="1" dirty="0" err="1">
                <a:solidFill>
                  <a:srgbClr val="000000"/>
                </a:solidFill>
                <a:latin typeface="Jeko 2"/>
                <a:ea typeface="Jeko 2"/>
                <a:cs typeface="Jeko 2"/>
                <a:sym typeface="Jeko 2"/>
              </a:rPr>
              <a:t>opstart</a:t>
            </a:r>
            <a:r>
              <a:rPr lang="en-US" sz="2654" b="1" dirty="0">
                <a:solidFill>
                  <a:srgbClr val="000000"/>
                </a:solidFill>
                <a:latin typeface="Jeko 2"/>
                <a:ea typeface="Jeko 2"/>
                <a:cs typeface="Jeko 2"/>
                <a:sym typeface="Jeko 2"/>
              </a:rPr>
              <a:t> via je </a:t>
            </a:r>
            <a:r>
              <a:rPr lang="en-US" sz="2654" b="1" dirty="0" err="1">
                <a:solidFill>
                  <a:srgbClr val="000000"/>
                </a:solidFill>
                <a:latin typeface="Jeko 2"/>
                <a:ea typeface="Jeko 2"/>
                <a:cs typeface="Jeko 2"/>
                <a:sym typeface="Jeko 2"/>
              </a:rPr>
              <a:t>boekhoudkantoor</a:t>
            </a:r>
            <a:endParaRPr lang="en-US" sz="2654" b="1" dirty="0">
              <a:solidFill>
                <a:srgbClr val="000000"/>
              </a:solidFill>
              <a:latin typeface="Jeko 2"/>
              <a:ea typeface="Jeko 2"/>
              <a:cs typeface="Jeko 2"/>
              <a:sym typeface="Jeko 2"/>
            </a:endParaRPr>
          </a:p>
        </p:txBody>
      </p:sp>
      <p:sp>
        <p:nvSpPr>
          <p:cNvPr id="19" name="TextBox 19"/>
          <p:cNvSpPr txBox="1"/>
          <p:nvPr/>
        </p:nvSpPr>
        <p:spPr>
          <a:xfrm>
            <a:off x="3289920" y="4139021"/>
            <a:ext cx="9915882" cy="445891"/>
          </a:xfrm>
          <a:prstGeom prst="rect">
            <a:avLst/>
          </a:prstGeom>
        </p:spPr>
        <p:txBody>
          <a:bodyPr wrap="square" lIns="0" tIns="0" rIns="0" bIns="0" rtlCol="0" anchor="t">
            <a:spAutoFit/>
          </a:bodyPr>
          <a:lstStyle/>
          <a:p>
            <a:pPr algn="l">
              <a:lnSpc>
                <a:spcPts val="3716"/>
              </a:lnSpc>
            </a:pPr>
            <a:r>
              <a:rPr lang="en-US" sz="2654" b="1" dirty="0">
                <a:solidFill>
                  <a:srgbClr val="000000"/>
                </a:solidFill>
                <a:latin typeface="Jeko 2"/>
                <a:ea typeface="Jeko 2"/>
                <a:cs typeface="Jeko 2"/>
                <a:sym typeface="Jeko 2"/>
              </a:rPr>
              <a:t>FAQ’s </a:t>
            </a:r>
            <a:r>
              <a:rPr lang="en-US" sz="2654" b="1" dirty="0" err="1">
                <a:solidFill>
                  <a:srgbClr val="000000"/>
                </a:solidFill>
                <a:latin typeface="Jeko 2"/>
                <a:ea typeface="Jeko 2"/>
                <a:cs typeface="Jeko 2"/>
                <a:sym typeface="Jeko 2"/>
              </a:rPr>
              <a:t>en</a:t>
            </a:r>
            <a:r>
              <a:rPr lang="en-US" sz="2654" b="1" dirty="0">
                <a:solidFill>
                  <a:srgbClr val="000000"/>
                </a:solidFill>
                <a:latin typeface="Jeko 2"/>
                <a:ea typeface="Jeko 2"/>
                <a:cs typeface="Jeko 2"/>
                <a:sym typeface="Jeko 2"/>
              </a:rPr>
              <a:t> support op liberoo.be </a:t>
            </a:r>
            <a:r>
              <a:rPr lang="en-US" sz="2654" b="1" dirty="0" err="1">
                <a:solidFill>
                  <a:srgbClr val="000000"/>
                </a:solidFill>
                <a:latin typeface="Jeko 2"/>
                <a:ea typeface="Jeko 2"/>
                <a:cs typeface="Jeko 2"/>
                <a:sym typeface="Jeko 2"/>
              </a:rPr>
              <a:t>binnenkort</a:t>
            </a:r>
            <a:r>
              <a:rPr lang="en-US" sz="2654" b="1" dirty="0">
                <a:solidFill>
                  <a:srgbClr val="000000"/>
                </a:solidFill>
                <a:latin typeface="Jeko 2"/>
                <a:ea typeface="Jeko 2"/>
                <a:cs typeface="Jeko 2"/>
                <a:sym typeface="Jeko 2"/>
              </a:rPr>
              <a:t> online</a:t>
            </a:r>
          </a:p>
        </p:txBody>
      </p:sp>
      <p:sp>
        <p:nvSpPr>
          <p:cNvPr id="20" name="TextBox 20"/>
          <p:cNvSpPr txBox="1"/>
          <p:nvPr/>
        </p:nvSpPr>
        <p:spPr>
          <a:xfrm>
            <a:off x="3332776" y="5752914"/>
            <a:ext cx="10611824" cy="445891"/>
          </a:xfrm>
          <a:prstGeom prst="rect">
            <a:avLst/>
          </a:prstGeom>
        </p:spPr>
        <p:txBody>
          <a:bodyPr wrap="square" lIns="0" tIns="0" rIns="0" bIns="0" rtlCol="0" anchor="t">
            <a:spAutoFit/>
          </a:bodyPr>
          <a:lstStyle/>
          <a:p>
            <a:pPr algn="l">
              <a:lnSpc>
                <a:spcPts val="3716"/>
              </a:lnSpc>
            </a:pPr>
            <a:r>
              <a:rPr lang="en-US" sz="2654" b="1" dirty="0" err="1">
                <a:solidFill>
                  <a:srgbClr val="000000"/>
                </a:solidFill>
                <a:latin typeface="Jeko 2"/>
                <a:ea typeface="Jeko 2"/>
                <a:cs typeface="Jeko 2"/>
                <a:sym typeface="Jeko 2"/>
              </a:rPr>
              <a:t>hulp</a:t>
            </a:r>
            <a:r>
              <a:rPr lang="en-US" sz="2654" b="1" dirty="0">
                <a:solidFill>
                  <a:srgbClr val="000000"/>
                </a:solidFill>
                <a:latin typeface="Jeko 2"/>
                <a:ea typeface="Jeko 2"/>
                <a:cs typeface="Jeko 2"/>
                <a:sym typeface="Jeko 2"/>
              </a:rPr>
              <a:t> </a:t>
            </a:r>
            <a:r>
              <a:rPr lang="en-US" sz="2654" b="1" dirty="0" err="1">
                <a:solidFill>
                  <a:srgbClr val="000000"/>
                </a:solidFill>
                <a:latin typeface="Jeko 2"/>
                <a:ea typeface="Jeko 2"/>
                <a:cs typeface="Jeko 2"/>
                <a:sym typeface="Jeko 2"/>
              </a:rPr>
              <a:t>nodig</a:t>
            </a:r>
            <a:r>
              <a:rPr lang="en-US" sz="2654" b="1" dirty="0">
                <a:solidFill>
                  <a:srgbClr val="000000"/>
                </a:solidFill>
                <a:latin typeface="Jeko 2"/>
                <a:ea typeface="Jeko 2"/>
                <a:cs typeface="Jeko 2"/>
                <a:sym typeface="Jeko 2"/>
              </a:rPr>
              <a:t> </a:t>
            </a:r>
            <a:r>
              <a:rPr lang="en-US" sz="2654" b="1" dirty="0" err="1">
                <a:solidFill>
                  <a:srgbClr val="000000"/>
                </a:solidFill>
                <a:latin typeface="Jeko 2"/>
                <a:ea typeface="Jeko 2"/>
                <a:cs typeface="Jeko 2"/>
                <a:sym typeface="Jeko 2"/>
              </a:rPr>
              <a:t>bij</a:t>
            </a:r>
            <a:r>
              <a:rPr lang="en-US" sz="2654" b="1" dirty="0">
                <a:solidFill>
                  <a:srgbClr val="000000"/>
                </a:solidFill>
                <a:latin typeface="Jeko 2"/>
                <a:ea typeface="Jeko 2"/>
                <a:cs typeface="Jeko 2"/>
                <a:sym typeface="Jeko 2"/>
              </a:rPr>
              <a:t> het </a:t>
            </a:r>
            <a:r>
              <a:rPr lang="en-US" sz="2654" b="1" dirty="0" err="1">
                <a:solidFill>
                  <a:srgbClr val="000000"/>
                </a:solidFill>
                <a:latin typeface="Jeko 2"/>
                <a:ea typeface="Jeko 2"/>
                <a:cs typeface="Jeko 2"/>
                <a:sym typeface="Jeko 2"/>
              </a:rPr>
              <a:t>inrichten</a:t>
            </a:r>
            <a:r>
              <a:rPr lang="en-US" sz="2654" b="1" dirty="0">
                <a:solidFill>
                  <a:srgbClr val="000000"/>
                </a:solidFill>
                <a:latin typeface="Jeko 2"/>
                <a:ea typeface="Jeko 2"/>
                <a:cs typeface="Jeko 2"/>
                <a:sym typeface="Jeko 2"/>
              </a:rPr>
              <a:t> van Lucy of </a:t>
            </a:r>
            <a:r>
              <a:rPr lang="en-US" sz="2654" b="1" dirty="0" err="1">
                <a:solidFill>
                  <a:srgbClr val="000000"/>
                </a:solidFill>
                <a:latin typeface="Jeko 2"/>
                <a:ea typeface="Jeko 2"/>
                <a:cs typeface="Jeko 2"/>
                <a:sym typeface="Jeko 2"/>
              </a:rPr>
              <a:t>Billtobox</a:t>
            </a:r>
            <a:r>
              <a:rPr lang="en-US" sz="2654" b="1" dirty="0">
                <a:solidFill>
                  <a:srgbClr val="000000"/>
                </a:solidFill>
                <a:latin typeface="Jeko 2"/>
                <a:ea typeface="Jeko 2"/>
                <a:cs typeface="Jeko 2"/>
                <a:sym typeface="Jeko 2"/>
              </a:rPr>
              <a:t> (</a:t>
            </a:r>
            <a:r>
              <a:rPr lang="en-US" sz="2654" b="1" dirty="0" err="1">
                <a:solidFill>
                  <a:srgbClr val="000000"/>
                </a:solidFill>
                <a:latin typeface="Jeko 2"/>
                <a:ea typeface="Jeko 2"/>
                <a:cs typeface="Jeko 2"/>
                <a:sym typeface="Jeko 2"/>
              </a:rPr>
              <a:t>Banqup</a:t>
            </a:r>
            <a:r>
              <a:rPr lang="en-US" sz="2654" b="1" dirty="0">
                <a:solidFill>
                  <a:srgbClr val="000000"/>
                </a:solidFill>
                <a:latin typeface="Jeko 2"/>
                <a:ea typeface="Jeko 2"/>
                <a:cs typeface="Jeko 2"/>
                <a:sym typeface="Jeko 2"/>
              </a:rPr>
              <a:t>)?</a:t>
            </a:r>
          </a:p>
        </p:txBody>
      </p:sp>
      <p:sp>
        <p:nvSpPr>
          <p:cNvPr id="21" name="TextBox 21"/>
          <p:cNvSpPr txBox="1"/>
          <p:nvPr/>
        </p:nvSpPr>
        <p:spPr>
          <a:xfrm>
            <a:off x="1028700" y="703259"/>
            <a:ext cx="10495079" cy="936154"/>
          </a:xfrm>
          <a:prstGeom prst="rect">
            <a:avLst/>
          </a:prstGeom>
        </p:spPr>
        <p:txBody>
          <a:bodyPr wrap="square" lIns="0" tIns="0" rIns="0" bIns="0" rtlCol="0" anchor="t">
            <a:spAutoFit/>
          </a:bodyPr>
          <a:lstStyle/>
          <a:p>
            <a:pPr algn="ctr">
              <a:lnSpc>
                <a:spcPts val="7302"/>
              </a:lnSpc>
            </a:pPr>
            <a:r>
              <a:rPr lang="en-US" sz="6699" b="1" dirty="0">
                <a:solidFill>
                  <a:srgbClr val="FE5000"/>
                </a:solidFill>
                <a:latin typeface="Jeko 1 Heavy"/>
                <a:ea typeface="Jeko 1 Heavy"/>
                <a:cs typeface="Jeko 1 Heavy"/>
                <a:sym typeface="Jeko 1 Heavy"/>
              </a:rPr>
              <a:t>Liberoo </a:t>
            </a:r>
            <a:r>
              <a:rPr lang="en-US" sz="6699" b="1" dirty="0" err="1">
                <a:solidFill>
                  <a:srgbClr val="FE5000"/>
                </a:solidFill>
                <a:latin typeface="Jeko 1 Heavy"/>
                <a:ea typeface="Jeko 1 Heavy"/>
                <a:cs typeface="Jeko 1 Heavy"/>
                <a:sym typeface="Jeko 1 Heavy"/>
              </a:rPr>
              <a:t>ondersteunt</a:t>
            </a:r>
            <a:r>
              <a:rPr lang="en-US" sz="6699" b="1" dirty="0">
                <a:solidFill>
                  <a:srgbClr val="FE5000"/>
                </a:solidFill>
                <a:latin typeface="Jeko 1 Heavy"/>
                <a:ea typeface="Jeko 1 Heavy"/>
                <a:cs typeface="Jeko 1 Heavy"/>
                <a:sym typeface="Jeko 1 Heavy"/>
              </a:rPr>
              <a:t> je!</a:t>
            </a:r>
          </a:p>
        </p:txBody>
      </p:sp>
      <p:sp>
        <p:nvSpPr>
          <p:cNvPr id="22" name="TextBox 22"/>
          <p:cNvSpPr txBox="1"/>
          <p:nvPr/>
        </p:nvSpPr>
        <p:spPr>
          <a:xfrm>
            <a:off x="4699382" y="8754230"/>
            <a:ext cx="5457676" cy="504070"/>
          </a:xfrm>
          <a:prstGeom prst="rect">
            <a:avLst/>
          </a:prstGeom>
        </p:spPr>
        <p:txBody>
          <a:bodyPr lIns="0" tIns="0" rIns="0" bIns="0" rtlCol="0" anchor="t">
            <a:spAutoFit/>
          </a:bodyPr>
          <a:lstStyle/>
          <a:p>
            <a:pPr algn="l">
              <a:lnSpc>
                <a:spcPts val="3716"/>
              </a:lnSpc>
            </a:pPr>
            <a:r>
              <a:rPr lang="en-US" sz="2654" u="sng">
                <a:solidFill>
                  <a:srgbClr val="FE5000"/>
                </a:solidFill>
                <a:latin typeface="Jeko 2"/>
                <a:ea typeface="Jeko 2"/>
                <a:cs typeface="Jeko 2"/>
                <a:sym typeface="Jeko 2"/>
                <a:hlinkClick r:id="rId11" tooltip="https://outlook.office365.com/book/liberooAdministratie@liberoo.be/"/>
              </a:rPr>
              <a:t>boek hier in een keer je afspraak</a:t>
            </a:r>
          </a:p>
        </p:txBody>
      </p:sp>
      <p:sp>
        <p:nvSpPr>
          <p:cNvPr id="23" name="TextBox 23"/>
          <p:cNvSpPr txBox="1"/>
          <p:nvPr/>
        </p:nvSpPr>
        <p:spPr>
          <a:xfrm>
            <a:off x="3428723" y="6848919"/>
            <a:ext cx="9777079" cy="2340513"/>
          </a:xfrm>
          <a:prstGeom prst="rect">
            <a:avLst/>
          </a:prstGeom>
        </p:spPr>
        <p:txBody>
          <a:bodyPr lIns="0" tIns="0" rIns="0" bIns="0" rtlCol="0" anchor="t">
            <a:spAutoFit/>
          </a:bodyPr>
          <a:lstStyle/>
          <a:p>
            <a:pPr algn="l">
              <a:lnSpc>
                <a:spcPts val="2520"/>
              </a:lnSpc>
            </a:pPr>
            <a:r>
              <a:rPr lang="en-US" sz="1800" dirty="0" err="1">
                <a:solidFill>
                  <a:srgbClr val="000000"/>
                </a:solidFill>
                <a:latin typeface="Jeko 3"/>
                <a:ea typeface="Jeko 3"/>
                <a:cs typeface="Jeko 3"/>
                <a:sym typeface="Jeko 3"/>
              </a:rPr>
              <a:t>Volg</a:t>
            </a:r>
            <a:r>
              <a:rPr lang="en-US" sz="1800" dirty="0">
                <a:solidFill>
                  <a:srgbClr val="000000"/>
                </a:solidFill>
                <a:latin typeface="Jeko 3"/>
                <a:ea typeface="Jeko 3"/>
                <a:cs typeface="Jeko 3"/>
                <a:sym typeface="Jeko 3"/>
              </a:rPr>
              <a:t> de online </a:t>
            </a:r>
            <a:r>
              <a:rPr lang="en-US" sz="1800" dirty="0" err="1">
                <a:solidFill>
                  <a:srgbClr val="000000"/>
                </a:solidFill>
                <a:latin typeface="Jeko 3"/>
                <a:ea typeface="Jeko 3"/>
                <a:cs typeface="Jeko 3"/>
                <a:sym typeface="Jeko 3"/>
              </a:rPr>
              <a:t>opleiding</a:t>
            </a:r>
            <a:r>
              <a:rPr lang="en-US" sz="1800" dirty="0">
                <a:solidFill>
                  <a:srgbClr val="000000"/>
                </a:solidFill>
                <a:latin typeface="Jeko 3"/>
                <a:ea typeface="Jeko 3"/>
                <a:cs typeface="Jeko 3"/>
                <a:sym typeface="Jeko 3"/>
              </a:rPr>
              <a:t> ‘in 1 </a:t>
            </a:r>
            <a:r>
              <a:rPr lang="en-US" sz="1800" dirty="0" err="1">
                <a:solidFill>
                  <a:srgbClr val="000000"/>
                </a:solidFill>
                <a:latin typeface="Jeko 3"/>
                <a:ea typeface="Jeko 3"/>
                <a:cs typeface="Jeko 3"/>
                <a:sym typeface="Jeko 3"/>
              </a:rPr>
              <a:t>uur</a:t>
            </a:r>
            <a:r>
              <a:rPr lang="en-US" sz="1800" dirty="0">
                <a:solidFill>
                  <a:srgbClr val="000000"/>
                </a:solidFill>
                <a:latin typeface="Jeko 3"/>
                <a:ea typeface="Jeko 3"/>
                <a:cs typeface="Jeko 3"/>
                <a:sym typeface="Jeko 3"/>
              </a:rPr>
              <a:t> </a:t>
            </a:r>
            <a:r>
              <a:rPr lang="en-US" sz="1800" dirty="0" err="1">
                <a:solidFill>
                  <a:srgbClr val="000000"/>
                </a:solidFill>
                <a:latin typeface="Jeko 3"/>
                <a:ea typeface="Jeko 3"/>
                <a:cs typeface="Jeko 3"/>
                <a:sym typeface="Jeko 3"/>
              </a:rPr>
              <a:t>Peppol</a:t>
            </a:r>
            <a:r>
              <a:rPr lang="en-US" sz="1800" dirty="0">
                <a:solidFill>
                  <a:srgbClr val="000000"/>
                </a:solidFill>
                <a:latin typeface="Jeko 3"/>
                <a:ea typeface="Jeko 3"/>
                <a:cs typeface="Jeko 3"/>
                <a:sym typeface="Jeko 3"/>
              </a:rPr>
              <a:t> ready’</a:t>
            </a:r>
          </a:p>
          <a:p>
            <a:pPr algn="l">
              <a:lnSpc>
                <a:spcPts val="2520"/>
              </a:lnSpc>
            </a:pPr>
            <a:endParaRPr lang="en-US" sz="1800" dirty="0">
              <a:solidFill>
                <a:srgbClr val="000000"/>
              </a:solidFill>
              <a:latin typeface="Jeko 3"/>
              <a:ea typeface="Jeko 3"/>
              <a:cs typeface="Jeko 3"/>
              <a:sym typeface="Jeko 3"/>
            </a:endParaRPr>
          </a:p>
          <a:p>
            <a:pPr marL="777240" lvl="2" indent="-259080" algn="l">
              <a:lnSpc>
                <a:spcPts val="2520"/>
              </a:lnSpc>
              <a:buFont typeface="Arial"/>
              <a:buChar char="⚬"/>
            </a:pPr>
            <a:r>
              <a:rPr lang="en-US" sz="1800" dirty="0" err="1">
                <a:solidFill>
                  <a:srgbClr val="000000"/>
                </a:solidFill>
                <a:latin typeface="Jeko 3"/>
                <a:ea typeface="Jeko 3"/>
                <a:cs typeface="Jeko 3"/>
                <a:sym typeface="Jeko 3"/>
              </a:rPr>
              <a:t>toelichting</a:t>
            </a:r>
            <a:r>
              <a:rPr lang="en-US" sz="1800" dirty="0">
                <a:solidFill>
                  <a:srgbClr val="000000"/>
                </a:solidFill>
                <a:latin typeface="Jeko 3"/>
                <a:ea typeface="Jeko 3"/>
                <a:cs typeface="Jeko 3"/>
                <a:sym typeface="Jeko 3"/>
              </a:rPr>
              <a:t> </a:t>
            </a:r>
            <a:r>
              <a:rPr lang="en-US" sz="1800" dirty="0" err="1">
                <a:solidFill>
                  <a:srgbClr val="000000"/>
                </a:solidFill>
                <a:latin typeface="Jeko 3"/>
                <a:ea typeface="Jeko 3"/>
                <a:cs typeface="Jeko 3"/>
                <a:sym typeface="Jeko 3"/>
              </a:rPr>
              <a:t>basisprincipes</a:t>
            </a:r>
            <a:r>
              <a:rPr lang="en-US" sz="1800" dirty="0">
                <a:solidFill>
                  <a:srgbClr val="000000"/>
                </a:solidFill>
                <a:latin typeface="Jeko 3"/>
                <a:ea typeface="Jeko 3"/>
                <a:cs typeface="Jeko 3"/>
                <a:sym typeface="Jeko 3"/>
              </a:rPr>
              <a:t> </a:t>
            </a:r>
            <a:r>
              <a:rPr lang="en-US" sz="1800" dirty="0" err="1">
                <a:solidFill>
                  <a:srgbClr val="000000"/>
                </a:solidFill>
                <a:latin typeface="Jeko 3"/>
                <a:ea typeface="Jeko 3"/>
                <a:cs typeface="Jeko 3"/>
                <a:sym typeface="Jeko 3"/>
              </a:rPr>
              <a:t>rond</a:t>
            </a:r>
            <a:r>
              <a:rPr lang="en-US" sz="1800" dirty="0">
                <a:solidFill>
                  <a:srgbClr val="000000"/>
                </a:solidFill>
                <a:latin typeface="Jeko 3"/>
                <a:ea typeface="Jeko 3"/>
                <a:cs typeface="Jeko 3"/>
                <a:sym typeface="Jeko 3"/>
              </a:rPr>
              <a:t> e-</a:t>
            </a:r>
            <a:r>
              <a:rPr lang="en-US" sz="1800" dirty="0" err="1">
                <a:solidFill>
                  <a:srgbClr val="000000"/>
                </a:solidFill>
                <a:latin typeface="Jeko 3"/>
                <a:ea typeface="Jeko 3"/>
                <a:cs typeface="Jeko 3"/>
                <a:sym typeface="Jeko 3"/>
              </a:rPr>
              <a:t>facturatie</a:t>
            </a:r>
            <a:endParaRPr lang="en-US" sz="1800" dirty="0">
              <a:solidFill>
                <a:srgbClr val="000000"/>
              </a:solidFill>
              <a:latin typeface="Jeko 3"/>
              <a:ea typeface="Jeko 3"/>
              <a:cs typeface="Jeko 3"/>
              <a:sym typeface="Jeko 3"/>
            </a:endParaRPr>
          </a:p>
          <a:p>
            <a:pPr marL="777240" lvl="2" indent="-259080" algn="l">
              <a:lnSpc>
                <a:spcPts val="2754"/>
              </a:lnSpc>
              <a:buFont typeface="Arial"/>
              <a:buChar char="⚬"/>
            </a:pPr>
            <a:r>
              <a:rPr lang="en-US" sz="1800" dirty="0">
                <a:solidFill>
                  <a:srgbClr val="000000"/>
                </a:solidFill>
                <a:latin typeface="Jeko 3"/>
                <a:ea typeface="Jeko 3"/>
                <a:cs typeface="Jeko 3"/>
                <a:sym typeface="Jeko 3"/>
              </a:rPr>
              <a:t>live </a:t>
            </a:r>
            <a:r>
              <a:rPr lang="en-US" sz="1800" dirty="0" err="1">
                <a:solidFill>
                  <a:srgbClr val="000000"/>
                </a:solidFill>
                <a:latin typeface="Jeko 3"/>
                <a:ea typeface="Jeko 3"/>
                <a:cs typeface="Jeko 3"/>
                <a:sym typeface="Jeko 3"/>
              </a:rPr>
              <a:t>inloggen</a:t>
            </a:r>
            <a:r>
              <a:rPr lang="en-US" sz="1800" dirty="0">
                <a:solidFill>
                  <a:srgbClr val="000000"/>
                </a:solidFill>
                <a:latin typeface="Jeko 3"/>
                <a:ea typeface="Jeko 3"/>
                <a:cs typeface="Jeko 3"/>
                <a:sym typeface="Jeko 3"/>
              </a:rPr>
              <a:t> in &amp; </a:t>
            </a:r>
            <a:r>
              <a:rPr lang="en-US" sz="1800" dirty="0" err="1">
                <a:solidFill>
                  <a:srgbClr val="000000"/>
                </a:solidFill>
                <a:latin typeface="Jeko 3"/>
                <a:ea typeface="Jeko 3"/>
                <a:cs typeface="Jeko 3"/>
                <a:sym typeface="Jeko 3"/>
              </a:rPr>
              <a:t>inrichten</a:t>
            </a:r>
            <a:r>
              <a:rPr lang="en-US" sz="1800" dirty="0">
                <a:solidFill>
                  <a:srgbClr val="000000"/>
                </a:solidFill>
                <a:latin typeface="Jeko 3"/>
                <a:ea typeface="Jeko 3"/>
                <a:cs typeface="Jeko 3"/>
                <a:sym typeface="Jeko 3"/>
              </a:rPr>
              <a:t> van je e-</a:t>
            </a:r>
            <a:r>
              <a:rPr lang="en-US" sz="1800" dirty="0" err="1">
                <a:solidFill>
                  <a:srgbClr val="000000"/>
                </a:solidFill>
                <a:latin typeface="Jeko 3"/>
                <a:ea typeface="Jeko 3"/>
                <a:cs typeface="Jeko 3"/>
                <a:sym typeface="Jeko 3"/>
              </a:rPr>
              <a:t>facturatie</a:t>
            </a:r>
            <a:r>
              <a:rPr lang="en-US" sz="1800" dirty="0">
                <a:solidFill>
                  <a:srgbClr val="000000"/>
                </a:solidFill>
                <a:latin typeface="Jeko 3"/>
                <a:ea typeface="Jeko 3"/>
                <a:cs typeface="Jeko 3"/>
                <a:sym typeface="Jeko 3"/>
              </a:rPr>
              <a:t> tool</a:t>
            </a:r>
          </a:p>
          <a:p>
            <a:pPr marL="777240" lvl="2" indent="-259080" algn="l">
              <a:lnSpc>
                <a:spcPts val="2754"/>
              </a:lnSpc>
              <a:buFont typeface="Arial"/>
              <a:buChar char="⚬"/>
            </a:pPr>
            <a:r>
              <a:rPr lang="en-US" dirty="0" err="1">
                <a:solidFill>
                  <a:srgbClr val="000000"/>
                </a:solidFill>
                <a:latin typeface="Jeko 3"/>
                <a:ea typeface="Jeko 3"/>
                <a:cs typeface="Jeko 3"/>
                <a:sym typeface="Jeko 3"/>
              </a:rPr>
              <a:t>fiscaal</a:t>
            </a:r>
            <a:r>
              <a:rPr lang="en-US" dirty="0">
                <a:solidFill>
                  <a:srgbClr val="000000"/>
                </a:solidFill>
                <a:latin typeface="Jeko 3"/>
                <a:ea typeface="Jeko 3"/>
                <a:cs typeface="Jeko 3"/>
                <a:sym typeface="Jeko 3"/>
              </a:rPr>
              <a:t> </a:t>
            </a:r>
            <a:r>
              <a:rPr lang="en-US" dirty="0" err="1">
                <a:solidFill>
                  <a:srgbClr val="000000"/>
                </a:solidFill>
                <a:latin typeface="Jeko 3"/>
                <a:ea typeface="Jeko 3"/>
                <a:cs typeface="Jeko 3"/>
                <a:sym typeface="Jeko 3"/>
              </a:rPr>
              <a:t>ook</a:t>
            </a:r>
            <a:r>
              <a:rPr lang="en-US" dirty="0">
                <a:solidFill>
                  <a:srgbClr val="000000"/>
                </a:solidFill>
                <a:latin typeface="Jeko 3"/>
                <a:ea typeface="Jeko 3"/>
                <a:cs typeface="Jeko 3"/>
                <a:sym typeface="Jeko 3"/>
              </a:rPr>
              <a:t> 120% </a:t>
            </a:r>
            <a:r>
              <a:rPr lang="en-US" dirty="0" err="1">
                <a:solidFill>
                  <a:srgbClr val="000000"/>
                </a:solidFill>
                <a:latin typeface="Jeko 3"/>
                <a:ea typeface="Jeko 3"/>
                <a:cs typeface="Jeko 3"/>
                <a:sym typeface="Jeko 3"/>
              </a:rPr>
              <a:t>aftrekbaar</a:t>
            </a:r>
            <a:endParaRPr lang="en-US" sz="1800" dirty="0">
              <a:solidFill>
                <a:srgbClr val="000000"/>
              </a:solidFill>
              <a:latin typeface="Jeko 3"/>
              <a:ea typeface="Jeko 3"/>
              <a:cs typeface="Jeko 3"/>
              <a:sym typeface="Jeko 3"/>
            </a:endParaRPr>
          </a:p>
          <a:p>
            <a:pPr algn="l">
              <a:lnSpc>
                <a:spcPts val="2754"/>
              </a:lnSpc>
            </a:pPr>
            <a:endParaRPr lang="en-US" sz="1800" dirty="0">
              <a:solidFill>
                <a:srgbClr val="000000"/>
              </a:solidFill>
              <a:latin typeface="Jeko 3"/>
              <a:ea typeface="Jeko 3"/>
              <a:cs typeface="Jeko 3"/>
              <a:sym typeface="Jeko 3"/>
            </a:endParaRPr>
          </a:p>
          <a:p>
            <a:pPr algn="l">
              <a:lnSpc>
                <a:spcPts val="2520"/>
              </a:lnSpc>
            </a:pPr>
            <a:endParaRPr lang="en-US" sz="1800" dirty="0">
              <a:solidFill>
                <a:srgbClr val="000000"/>
              </a:solidFill>
              <a:latin typeface="Jeko 3"/>
              <a:ea typeface="Jeko 3"/>
              <a:cs typeface="Jeko 3"/>
              <a:sym typeface="Jeko 3"/>
            </a:endParaRPr>
          </a:p>
        </p:txBody>
      </p:sp>
      <p:sp>
        <p:nvSpPr>
          <p:cNvPr id="24" name="TextBox 24"/>
          <p:cNvSpPr txBox="1"/>
          <p:nvPr/>
        </p:nvSpPr>
        <p:spPr>
          <a:xfrm>
            <a:off x="10478174" y="7264652"/>
            <a:ext cx="1045605" cy="366713"/>
          </a:xfrm>
          <a:prstGeom prst="rect">
            <a:avLst/>
          </a:prstGeom>
        </p:spPr>
        <p:txBody>
          <a:bodyPr lIns="0" tIns="0" rIns="0" bIns="0" rtlCol="0" anchor="t">
            <a:spAutoFit/>
          </a:bodyPr>
          <a:lstStyle/>
          <a:p>
            <a:pPr algn="ctr">
              <a:lnSpc>
                <a:spcPts val="2587"/>
              </a:lnSpc>
              <a:spcBef>
                <a:spcPct val="0"/>
              </a:spcBef>
            </a:pPr>
            <a:r>
              <a:rPr lang="en-US" sz="2250">
                <a:solidFill>
                  <a:srgbClr val="FFFFFF"/>
                </a:solidFill>
                <a:latin typeface="Jeko 2"/>
                <a:ea typeface="Jeko 2"/>
                <a:cs typeface="Jeko 2"/>
                <a:sym typeface="Jeko 2"/>
              </a:rPr>
              <a:t>€100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F4"/>
        </a:solidFill>
        <a:effectLst/>
      </p:bgPr>
    </p:bg>
    <p:spTree>
      <p:nvGrpSpPr>
        <p:cNvPr id="1" name=""/>
        <p:cNvGrpSpPr/>
        <p:nvPr/>
      </p:nvGrpSpPr>
      <p:grpSpPr>
        <a:xfrm>
          <a:off x="0" y="0"/>
          <a:ext cx="0" cy="0"/>
          <a:chOff x="0" y="0"/>
          <a:chExt cx="0" cy="0"/>
        </a:xfrm>
      </p:grpSpPr>
      <p:sp>
        <p:nvSpPr>
          <p:cNvPr id="2" name="TextBox 2"/>
          <p:cNvSpPr txBox="1"/>
          <p:nvPr/>
        </p:nvSpPr>
        <p:spPr>
          <a:xfrm>
            <a:off x="503668" y="496797"/>
            <a:ext cx="6929840" cy="1209077"/>
          </a:xfrm>
          <a:prstGeom prst="rect">
            <a:avLst/>
          </a:prstGeom>
        </p:spPr>
        <p:txBody>
          <a:bodyPr lIns="0" tIns="0" rIns="0" bIns="0" rtlCol="0" anchor="t">
            <a:spAutoFit/>
          </a:bodyPr>
          <a:lstStyle/>
          <a:p>
            <a:pPr algn="ctr">
              <a:lnSpc>
                <a:spcPts val="8805"/>
              </a:lnSpc>
            </a:pPr>
            <a:r>
              <a:rPr lang="en-US" sz="6289">
                <a:solidFill>
                  <a:srgbClr val="FE5000"/>
                </a:solidFill>
                <a:latin typeface="Jeko 2"/>
                <a:ea typeface="Jeko 2"/>
                <a:cs typeface="Jeko 2"/>
                <a:sym typeface="Jeko 2"/>
              </a:rPr>
              <a:t>Contacteer ons</a:t>
            </a:r>
          </a:p>
        </p:txBody>
      </p:sp>
      <p:sp>
        <p:nvSpPr>
          <p:cNvPr id="3" name="TextBox 3"/>
          <p:cNvSpPr txBox="1"/>
          <p:nvPr/>
        </p:nvSpPr>
        <p:spPr>
          <a:xfrm>
            <a:off x="921861" y="1686824"/>
            <a:ext cx="16908608" cy="585293"/>
          </a:xfrm>
          <a:prstGeom prst="rect">
            <a:avLst/>
          </a:prstGeom>
        </p:spPr>
        <p:txBody>
          <a:bodyPr lIns="0" tIns="0" rIns="0" bIns="0" rtlCol="0" anchor="t">
            <a:spAutoFit/>
          </a:bodyPr>
          <a:lstStyle/>
          <a:p>
            <a:pPr algn="l">
              <a:lnSpc>
                <a:spcPts val="3766"/>
              </a:lnSpc>
            </a:pPr>
            <a:r>
              <a:rPr lang="en-US" sz="3729" spc="-261">
                <a:solidFill>
                  <a:srgbClr val="3F2021"/>
                </a:solidFill>
                <a:latin typeface="Jeko 3"/>
                <a:ea typeface="Jeko 3"/>
                <a:cs typeface="Jeko 3"/>
                <a:sym typeface="Jeko 3"/>
              </a:rPr>
              <a:t>Ga je de stap zetten? Neem  contact op:</a:t>
            </a:r>
          </a:p>
        </p:txBody>
      </p:sp>
      <p:grpSp>
        <p:nvGrpSpPr>
          <p:cNvPr id="4" name="Group 4"/>
          <p:cNvGrpSpPr/>
          <p:nvPr/>
        </p:nvGrpSpPr>
        <p:grpSpPr>
          <a:xfrm>
            <a:off x="1028700" y="2915943"/>
            <a:ext cx="15382748" cy="7518318"/>
            <a:chOff x="0" y="0"/>
            <a:chExt cx="20510330" cy="10024424"/>
          </a:xfrm>
        </p:grpSpPr>
        <p:sp>
          <p:nvSpPr>
            <p:cNvPr id="5" name="Freeform 5"/>
            <p:cNvSpPr/>
            <p:nvPr/>
          </p:nvSpPr>
          <p:spPr>
            <a:xfrm>
              <a:off x="0" y="0"/>
              <a:ext cx="20510330" cy="10024424"/>
            </a:xfrm>
            <a:custGeom>
              <a:avLst/>
              <a:gdLst/>
              <a:ahLst/>
              <a:cxnLst/>
              <a:rect l="l" t="t" r="r" b="b"/>
              <a:pathLst>
                <a:path w="20510330" h="10024424">
                  <a:moveTo>
                    <a:pt x="0" y="0"/>
                  </a:moveTo>
                  <a:lnTo>
                    <a:pt x="20510330" y="0"/>
                  </a:lnTo>
                  <a:lnTo>
                    <a:pt x="20510330" y="10024424"/>
                  </a:lnTo>
                  <a:lnTo>
                    <a:pt x="0" y="10024424"/>
                  </a:lnTo>
                  <a:lnTo>
                    <a:pt x="0" y="0"/>
                  </a:lnTo>
                  <a:close/>
                </a:path>
              </a:pathLst>
            </a:custGeom>
            <a:blipFill>
              <a:blip r:embed="rId3"/>
              <a:stretch>
                <a:fillRect/>
              </a:stretch>
            </a:blipFill>
          </p:spPr>
          <p:txBody>
            <a:bodyPr/>
            <a:lstStyle/>
            <a:p>
              <a:endParaRPr lang="nl-BE"/>
            </a:p>
          </p:txBody>
        </p:sp>
        <p:grpSp>
          <p:nvGrpSpPr>
            <p:cNvPr id="6" name="Group 6"/>
            <p:cNvGrpSpPr/>
            <p:nvPr/>
          </p:nvGrpSpPr>
          <p:grpSpPr>
            <a:xfrm>
              <a:off x="4393173" y="1022881"/>
              <a:ext cx="232623" cy="7759098"/>
              <a:chOff x="0" y="0"/>
              <a:chExt cx="41000" cy="1367532"/>
            </a:xfrm>
          </p:grpSpPr>
          <p:sp>
            <p:nvSpPr>
              <p:cNvPr id="7" name="Freeform 7"/>
              <p:cNvSpPr/>
              <p:nvPr/>
            </p:nvSpPr>
            <p:spPr>
              <a:xfrm>
                <a:off x="0" y="0"/>
                <a:ext cx="41000" cy="1367532"/>
              </a:xfrm>
              <a:custGeom>
                <a:avLst/>
                <a:gdLst/>
                <a:ahLst/>
                <a:cxnLst/>
                <a:rect l="l" t="t" r="r" b="b"/>
                <a:pathLst>
                  <a:path w="41000" h="1367532">
                    <a:moveTo>
                      <a:pt x="0" y="0"/>
                    </a:moveTo>
                    <a:lnTo>
                      <a:pt x="41000" y="0"/>
                    </a:lnTo>
                    <a:lnTo>
                      <a:pt x="41000" y="1367532"/>
                    </a:lnTo>
                    <a:lnTo>
                      <a:pt x="0" y="1367532"/>
                    </a:lnTo>
                    <a:close/>
                  </a:path>
                </a:pathLst>
              </a:custGeom>
              <a:solidFill>
                <a:srgbClr val="F6F6F4"/>
              </a:solidFill>
            </p:spPr>
            <p:txBody>
              <a:bodyPr/>
              <a:lstStyle/>
              <a:p>
                <a:endParaRPr lang="nl-BE"/>
              </a:p>
            </p:txBody>
          </p:sp>
          <p:sp>
            <p:nvSpPr>
              <p:cNvPr id="8" name="TextBox 8"/>
              <p:cNvSpPr txBox="1"/>
              <p:nvPr/>
            </p:nvSpPr>
            <p:spPr>
              <a:xfrm>
                <a:off x="0" y="-38100"/>
                <a:ext cx="41000" cy="1405632"/>
              </a:xfrm>
              <a:prstGeom prst="rect">
                <a:avLst/>
              </a:prstGeom>
            </p:spPr>
            <p:txBody>
              <a:bodyPr lIns="50800" tIns="50800" rIns="50800" bIns="50800" rtlCol="0" anchor="ctr"/>
              <a:lstStyle/>
              <a:p>
                <a:pPr algn="ctr">
                  <a:lnSpc>
                    <a:spcPts val="2587"/>
                  </a:lnSpc>
                </a:pPr>
                <a:endParaRPr/>
              </a:p>
            </p:txBody>
          </p:sp>
        </p:grpSp>
        <p:grpSp>
          <p:nvGrpSpPr>
            <p:cNvPr id="9" name="Group 9"/>
            <p:cNvGrpSpPr/>
            <p:nvPr/>
          </p:nvGrpSpPr>
          <p:grpSpPr>
            <a:xfrm>
              <a:off x="9338297" y="1132663"/>
              <a:ext cx="232623" cy="7759098"/>
              <a:chOff x="0" y="0"/>
              <a:chExt cx="41000" cy="1367532"/>
            </a:xfrm>
          </p:grpSpPr>
          <p:sp>
            <p:nvSpPr>
              <p:cNvPr id="10" name="Freeform 10"/>
              <p:cNvSpPr/>
              <p:nvPr/>
            </p:nvSpPr>
            <p:spPr>
              <a:xfrm>
                <a:off x="0" y="0"/>
                <a:ext cx="41000" cy="1367532"/>
              </a:xfrm>
              <a:custGeom>
                <a:avLst/>
                <a:gdLst/>
                <a:ahLst/>
                <a:cxnLst/>
                <a:rect l="l" t="t" r="r" b="b"/>
                <a:pathLst>
                  <a:path w="41000" h="1367532">
                    <a:moveTo>
                      <a:pt x="0" y="0"/>
                    </a:moveTo>
                    <a:lnTo>
                      <a:pt x="41000" y="0"/>
                    </a:lnTo>
                    <a:lnTo>
                      <a:pt x="41000" y="1367532"/>
                    </a:lnTo>
                    <a:lnTo>
                      <a:pt x="0" y="1367532"/>
                    </a:lnTo>
                    <a:close/>
                  </a:path>
                </a:pathLst>
              </a:custGeom>
              <a:solidFill>
                <a:srgbClr val="F6F6F4"/>
              </a:solidFill>
            </p:spPr>
            <p:txBody>
              <a:bodyPr/>
              <a:lstStyle/>
              <a:p>
                <a:endParaRPr lang="nl-BE"/>
              </a:p>
            </p:txBody>
          </p:sp>
          <p:sp>
            <p:nvSpPr>
              <p:cNvPr id="11" name="TextBox 11"/>
              <p:cNvSpPr txBox="1"/>
              <p:nvPr/>
            </p:nvSpPr>
            <p:spPr>
              <a:xfrm>
                <a:off x="0" y="-38100"/>
                <a:ext cx="41000" cy="1405632"/>
              </a:xfrm>
              <a:prstGeom prst="rect">
                <a:avLst/>
              </a:prstGeom>
            </p:spPr>
            <p:txBody>
              <a:bodyPr lIns="50800" tIns="50800" rIns="50800" bIns="50800" rtlCol="0" anchor="ctr"/>
              <a:lstStyle/>
              <a:p>
                <a:pPr algn="ctr">
                  <a:lnSpc>
                    <a:spcPts val="2587"/>
                  </a:lnSpc>
                </a:pPr>
                <a:endParaRPr/>
              </a:p>
            </p:txBody>
          </p:sp>
        </p:grpSp>
        <p:grpSp>
          <p:nvGrpSpPr>
            <p:cNvPr id="12" name="Group 12"/>
            <p:cNvGrpSpPr/>
            <p:nvPr/>
          </p:nvGrpSpPr>
          <p:grpSpPr>
            <a:xfrm>
              <a:off x="14267984" y="1364655"/>
              <a:ext cx="232623" cy="7759098"/>
              <a:chOff x="0" y="0"/>
              <a:chExt cx="41000" cy="1367532"/>
            </a:xfrm>
          </p:grpSpPr>
          <p:sp>
            <p:nvSpPr>
              <p:cNvPr id="13" name="Freeform 13"/>
              <p:cNvSpPr/>
              <p:nvPr/>
            </p:nvSpPr>
            <p:spPr>
              <a:xfrm>
                <a:off x="0" y="0"/>
                <a:ext cx="41000" cy="1367532"/>
              </a:xfrm>
              <a:custGeom>
                <a:avLst/>
                <a:gdLst/>
                <a:ahLst/>
                <a:cxnLst/>
                <a:rect l="l" t="t" r="r" b="b"/>
                <a:pathLst>
                  <a:path w="41000" h="1367532">
                    <a:moveTo>
                      <a:pt x="0" y="0"/>
                    </a:moveTo>
                    <a:lnTo>
                      <a:pt x="41000" y="0"/>
                    </a:lnTo>
                    <a:lnTo>
                      <a:pt x="41000" y="1367532"/>
                    </a:lnTo>
                    <a:lnTo>
                      <a:pt x="0" y="1367532"/>
                    </a:lnTo>
                    <a:close/>
                  </a:path>
                </a:pathLst>
              </a:custGeom>
              <a:solidFill>
                <a:srgbClr val="F6F6F4"/>
              </a:solidFill>
            </p:spPr>
            <p:txBody>
              <a:bodyPr/>
              <a:lstStyle/>
              <a:p>
                <a:endParaRPr lang="nl-BE"/>
              </a:p>
            </p:txBody>
          </p:sp>
          <p:sp>
            <p:nvSpPr>
              <p:cNvPr id="14" name="TextBox 14"/>
              <p:cNvSpPr txBox="1"/>
              <p:nvPr/>
            </p:nvSpPr>
            <p:spPr>
              <a:xfrm>
                <a:off x="0" y="-38100"/>
                <a:ext cx="41000" cy="1405632"/>
              </a:xfrm>
              <a:prstGeom prst="rect">
                <a:avLst/>
              </a:prstGeom>
            </p:spPr>
            <p:txBody>
              <a:bodyPr lIns="50800" tIns="50800" rIns="50800" bIns="50800" rtlCol="0" anchor="ctr"/>
              <a:lstStyle/>
              <a:p>
                <a:pPr algn="ctr">
                  <a:lnSpc>
                    <a:spcPts val="2587"/>
                  </a:lnSpc>
                </a:pPr>
                <a:endParaRPr/>
              </a:p>
            </p:txBody>
          </p:sp>
        </p:grpSp>
        <p:grpSp>
          <p:nvGrpSpPr>
            <p:cNvPr id="15" name="Group 15"/>
            <p:cNvGrpSpPr/>
            <p:nvPr/>
          </p:nvGrpSpPr>
          <p:grpSpPr>
            <a:xfrm>
              <a:off x="19080865" y="1022881"/>
              <a:ext cx="232623" cy="7759098"/>
              <a:chOff x="0" y="0"/>
              <a:chExt cx="41000" cy="1367532"/>
            </a:xfrm>
          </p:grpSpPr>
          <p:sp>
            <p:nvSpPr>
              <p:cNvPr id="16" name="Freeform 16"/>
              <p:cNvSpPr/>
              <p:nvPr/>
            </p:nvSpPr>
            <p:spPr>
              <a:xfrm>
                <a:off x="0" y="0"/>
                <a:ext cx="41000" cy="1367532"/>
              </a:xfrm>
              <a:custGeom>
                <a:avLst/>
                <a:gdLst/>
                <a:ahLst/>
                <a:cxnLst/>
                <a:rect l="l" t="t" r="r" b="b"/>
                <a:pathLst>
                  <a:path w="41000" h="1367532">
                    <a:moveTo>
                      <a:pt x="0" y="0"/>
                    </a:moveTo>
                    <a:lnTo>
                      <a:pt x="41000" y="0"/>
                    </a:lnTo>
                    <a:lnTo>
                      <a:pt x="41000" y="1367532"/>
                    </a:lnTo>
                    <a:lnTo>
                      <a:pt x="0" y="1367532"/>
                    </a:lnTo>
                    <a:close/>
                  </a:path>
                </a:pathLst>
              </a:custGeom>
              <a:solidFill>
                <a:srgbClr val="F6F6F4"/>
              </a:solidFill>
            </p:spPr>
            <p:txBody>
              <a:bodyPr/>
              <a:lstStyle/>
              <a:p>
                <a:endParaRPr lang="nl-BE"/>
              </a:p>
            </p:txBody>
          </p:sp>
          <p:sp>
            <p:nvSpPr>
              <p:cNvPr id="17" name="TextBox 17"/>
              <p:cNvSpPr txBox="1"/>
              <p:nvPr/>
            </p:nvSpPr>
            <p:spPr>
              <a:xfrm>
                <a:off x="0" y="-38100"/>
                <a:ext cx="41000" cy="1405632"/>
              </a:xfrm>
              <a:prstGeom prst="rect">
                <a:avLst/>
              </a:prstGeom>
            </p:spPr>
            <p:txBody>
              <a:bodyPr lIns="50800" tIns="50800" rIns="50800" bIns="50800" rtlCol="0" anchor="ctr"/>
              <a:lstStyle/>
              <a:p>
                <a:pPr algn="ctr">
                  <a:lnSpc>
                    <a:spcPts val="2587"/>
                  </a:lnSpc>
                </a:pPr>
                <a:endParaRPr/>
              </a:p>
            </p:txBody>
          </p:sp>
        </p:grpSp>
        <p:grpSp>
          <p:nvGrpSpPr>
            <p:cNvPr id="18" name="Group 18"/>
            <p:cNvGrpSpPr/>
            <p:nvPr/>
          </p:nvGrpSpPr>
          <p:grpSpPr>
            <a:xfrm rot="5400000">
              <a:off x="8894925" y="-7302534"/>
              <a:ext cx="597543" cy="18387393"/>
              <a:chOff x="0" y="0"/>
              <a:chExt cx="105316" cy="3240756"/>
            </a:xfrm>
          </p:grpSpPr>
          <p:sp>
            <p:nvSpPr>
              <p:cNvPr id="19" name="Freeform 19"/>
              <p:cNvSpPr/>
              <p:nvPr/>
            </p:nvSpPr>
            <p:spPr>
              <a:xfrm>
                <a:off x="0" y="0"/>
                <a:ext cx="105316" cy="3240756"/>
              </a:xfrm>
              <a:custGeom>
                <a:avLst/>
                <a:gdLst/>
                <a:ahLst/>
                <a:cxnLst/>
                <a:rect l="l" t="t" r="r" b="b"/>
                <a:pathLst>
                  <a:path w="105316" h="3240756">
                    <a:moveTo>
                      <a:pt x="0" y="0"/>
                    </a:moveTo>
                    <a:lnTo>
                      <a:pt x="105316" y="0"/>
                    </a:lnTo>
                    <a:lnTo>
                      <a:pt x="105316" y="3240756"/>
                    </a:lnTo>
                    <a:lnTo>
                      <a:pt x="0" y="3240756"/>
                    </a:lnTo>
                    <a:close/>
                  </a:path>
                </a:pathLst>
              </a:custGeom>
              <a:solidFill>
                <a:srgbClr val="F6F6F4"/>
              </a:solidFill>
            </p:spPr>
            <p:txBody>
              <a:bodyPr/>
              <a:lstStyle/>
              <a:p>
                <a:endParaRPr lang="nl-BE"/>
              </a:p>
            </p:txBody>
          </p:sp>
          <p:sp>
            <p:nvSpPr>
              <p:cNvPr id="20" name="TextBox 20"/>
              <p:cNvSpPr txBox="1"/>
              <p:nvPr/>
            </p:nvSpPr>
            <p:spPr>
              <a:xfrm>
                <a:off x="0" y="-38100"/>
                <a:ext cx="105316" cy="3278856"/>
              </a:xfrm>
              <a:prstGeom prst="rect">
                <a:avLst/>
              </a:prstGeom>
            </p:spPr>
            <p:txBody>
              <a:bodyPr lIns="50800" tIns="50800" rIns="50800" bIns="50800" rtlCol="0" anchor="ctr"/>
              <a:lstStyle/>
              <a:p>
                <a:pPr algn="ctr">
                  <a:lnSpc>
                    <a:spcPts val="2587"/>
                  </a:lnSpc>
                </a:pPr>
                <a:endParaRPr/>
              </a:p>
            </p:txBody>
          </p:sp>
        </p:grpSp>
        <p:grpSp>
          <p:nvGrpSpPr>
            <p:cNvPr id="21" name="Group 21"/>
            <p:cNvGrpSpPr/>
            <p:nvPr/>
          </p:nvGrpSpPr>
          <p:grpSpPr>
            <a:xfrm rot="5400000">
              <a:off x="9039525" y="-5090545"/>
              <a:ext cx="597543" cy="18387393"/>
              <a:chOff x="0" y="0"/>
              <a:chExt cx="105316" cy="3240756"/>
            </a:xfrm>
          </p:grpSpPr>
          <p:sp>
            <p:nvSpPr>
              <p:cNvPr id="22" name="Freeform 22"/>
              <p:cNvSpPr/>
              <p:nvPr/>
            </p:nvSpPr>
            <p:spPr>
              <a:xfrm>
                <a:off x="0" y="0"/>
                <a:ext cx="105316" cy="3240756"/>
              </a:xfrm>
              <a:custGeom>
                <a:avLst/>
                <a:gdLst/>
                <a:ahLst/>
                <a:cxnLst/>
                <a:rect l="l" t="t" r="r" b="b"/>
                <a:pathLst>
                  <a:path w="105316" h="3240756">
                    <a:moveTo>
                      <a:pt x="0" y="0"/>
                    </a:moveTo>
                    <a:lnTo>
                      <a:pt x="105316" y="0"/>
                    </a:lnTo>
                    <a:lnTo>
                      <a:pt x="105316" y="3240756"/>
                    </a:lnTo>
                    <a:lnTo>
                      <a:pt x="0" y="3240756"/>
                    </a:lnTo>
                    <a:close/>
                  </a:path>
                </a:pathLst>
              </a:custGeom>
              <a:solidFill>
                <a:srgbClr val="F6F6F4"/>
              </a:solidFill>
            </p:spPr>
            <p:txBody>
              <a:bodyPr/>
              <a:lstStyle/>
              <a:p>
                <a:endParaRPr lang="nl-BE"/>
              </a:p>
            </p:txBody>
          </p:sp>
          <p:sp>
            <p:nvSpPr>
              <p:cNvPr id="23" name="TextBox 23"/>
              <p:cNvSpPr txBox="1"/>
              <p:nvPr/>
            </p:nvSpPr>
            <p:spPr>
              <a:xfrm>
                <a:off x="0" y="-38100"/>
                <a:ext cx="105316" cy="3278856"/>
              </a:xfrm>
              <a:prstGeom prst="rect">
                <a:avLst/>
              </a:prstGeom>
            </p:spPr>
            <p:txBody>
              <a:bodyPr lIns="50800" tIns="50800" rIns="50800" bIns="50800" rtlCol="0" anchor="ctr"/>
              <a:lstStyle/>
              <a:p>
                <a:pPr algn="ctr">
                  <a:lnSpc>
                    <a:spcPts val="2587"/>
                  </a:lnSpc>
                </a:pPr>
                <a:endParaRPr/>
              </a:p>
            </p:txBody>
          </p:sp>
        </p:grpSp>
        <p:grpSp>
          <p:nvGrpSpPr>
            <p:cNvPr id="24" name="Group 24"/>
            <p:cNvGrpSpPr/>
            <p:nvPr/>
          </p:nvGrpSpPr>
          <p:grpSpPr>
            <a:xfrm rot="5400000">
              <a:off x="8894925" y="-2884613"/>
              <a:ext cx="597543" cy="18387393"/>
              <a:chOff x="0" y="0"/>
              <a:chExt cx="105316" cy="3240756"/>
            </a:xfrm>
          </p:grpSpPr>
          <p:sp>
            <p:nvSpPr>
              <p:cNvPr id="25" name="Freeform 25"/>
              <p:cNvSpPr/>
              <p:nvPr/>
            </p:nvSpPr>
            <p:spPr>
              <a:xfrm>
                <a:off x="0" y="0"/>
                <a:ext cx="105316" cy="3240756"/>
              </a:xfrm>
              <a:custGeom>
                <a:avLst/>
                <a:gdLst/>
                <a:ahLst/>
                <a:cxnLst/>
                <a:rect l="l" t="t" r="r" b="b"/>
                <a:pathLst>
                  <a:path w="105316" h="3240756">
                    <a:moveTo>
                      <a:pt x="0" y="0"/>
                    </a:moveTo>
                    <a:lnTo>
                      <a:pt x="105316" y="0"/>
                    </a:lnTo>
                    <a:lnTo>
                      <a:pt x="105316" y="3240756"/>
                    </a:lnTo>
                    <a:lnTo>
                      <a:pt x="0" y="3240756"/>
                    </a:lnTo>
                    <a:close/>
                  </a:path>
                </a:pathLst>
              </a:custGeom>
              <a:solidFill>
                <a:srgbClr val="F6F6F4"/>
              </a:solidFill>
            </p:spPr>
            <p:txBody>
              <a:bodyPr/>
              <a:lstStyle/>
              <a:p>
                <a:endParaRPr lang="nl-BE"/>
              </a:p>
            </p:txBody>
          </p:sp>
          <p:sp>
            <p:nvSpPr>
              <p:cNvPr id="26" name="TextBox 26"/>
              <p:cNvSpPr txBox="1"/>
              <p:nvPr/>
            </p:nvSpPr>
            <p:spPr>
              <a:xfrm>
                <a:off x="0" y="-38100"/>
                <a:ext cx="105316" cy="3278856"/>
              </a:xfrm>
              <a:prstGeom prst="rect">
                <a:avLst/>
              </a:prstGeom>
            </p:spPr>
            <p:txBody>
              <a:bodyPr lIns="50800" tIns="50800" rIns="50800" bIns="50800" rtlCol="0" anchor="ctr"/>
              <a:lstStyle/>
              <a:p>
                <a:pPr algn="ctr">
                  <a:lnSpc>
                    <a:spcPts val="2587"/>
                  </a:lnSpc>
                </a:pPr>
                <a:endParaRPr/>
              </a:p>
            </p:txBody>
          </p:sp>
        </p:grpSp>
        <p:grpSp>
          <p:nvGrpSpPr>
            <p:cNvPr id="27" name="Group 27"/>
            <p:cNvGrpSpPr/>
            <p:nvPr/>
          </p:nvGrpSpPr>
          <p:grpSpPr>
            <a:xfrm rot="5400000">
              <a:off x="8894925" y="-678681"/>
              <a:ext cx="597543" cy="18387393"/>
              <a:chOff x="0" y="0"/>
              <a:chExt cx="105316" cy="3240756"/>
            </a:xfrm>
          </p:grpSpPr>
          <p:sp>
            <p:nvSpPr>
              <p:cNvPr id="28" name="Freeform 28"/>
              <p:cNvSpPr/>
              <p:nvPr/>
            </p:nvSpPr>
            <p:spPr>
              <a:xfrm>
                <a:off x="0" y="0"/>
                <a:ext cx="105316" cy="3240756"/>
              </a:xfrm>
              <a:custGeom>
                <a:avLst/>
                <a:gdLst/>
                <a:ahLst/>
                <a:cxnLst/>
                <a:rect l="l" t="t" r="r" b="b"/>
                <a:pathLst>
                  <a:path w="105316" h="3240756">
                    <a:moveTo>
                      <a:pt x="0" y="0"/>
                    </a:moveTo>
                    <a:lnTo>
                      <a:pt x="105316" y="0"/>
                    </a:lnTo>
                    <a:lnTo>
                      <a:pt x="105316" y="3240756"/>
                    </a:lnTo>
                    <a:lnTo>
                      <a:pt x="0" y="3240756"/>
                    </a:lnTo>
                    <a:close/>
                  </a:path>
                </a:pathLst>
              </a:custGeom>
              <a:solidFill>
                <a:srgbClr val="F6F6F4"/>
              </a:solidFill>
            </p:spPr>
            <p:txBody>
              <a:bodyPr/>
              <a:lstStyle/>
              <a:p>
                <a:endParaRPr lang="nl-BE"/>
              </a:p>
            </p:txBody>
          </p:sp>
          <p:sp>
            <p:nvSpPr>
              <p:cNvPr id="29" name="TextBox 29"/>
              <p:cNvSpPr txBox="1"/>
              <p:nvPr/>
            </p:nvSpPr>
            <p:spPr>
              <a:xfrm>
                <a:off x="0" y="-38100"/>
                <a:ext cx="105316" cy="3278856"/>
              </a:xfrm>
              <a:prstGeom prst="rect">
                <a:avLst/>
              </a:prstGeom>
            </p:spPr>
            <p:txBody>
              <a:bodyPr lIns="50800" tIns="50800" rIns="50800" bIns="50800" rtlCol="0" anchor="ctr"/>
              <a:lstStyle/>
              <a:p>
                <a:pPr algn="ctr">
                  <a:lnSpc>
                    <a:spcPts val="2587"/>
                  </a:lnSpc>
                </a:pPr>
                <a:endParaRPr/>
              </a:p>
            </p:txBody>
          </p:sp>
        </p:grpSp>
      </p:grpSp>
      <p:sp>
        <p:nvSpPr>
          <p:cNvPr id="30" name="Freeform 30"/>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4"/>
            <a:stretch>
              <a:fillRect/>
            </a:stretch>
          </a:blipFill>
        </p:spPr>
        <p:txBody>
          <a:bodyPr/>
          <a:lstStyle/>
          <a:p>
            <a:endParaRPr lang="nl-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2021"/>
        </a:solidFill>
        <a:effectLst/>
      </p:bgPr>
    </p:bg>
    <p:spTree>
      <p:nvGrpSpPr>
        <p:cNvPr id="1" name=""/>
        <p:cNvGrpSpPr/>
        <p:nvPr/>
      </p:nvGrpSpPr>
      <p:grpSpPr>
        <a:xfrm>
          <a:off x="0" y="0"/>
          <a:ext cx="0" cy="0"/>
          <a:chOff x="0" y="0"/>
          <a:chExt cx="0" cy="0"/>
        </a:xfrm>
      </p:grpSpPr>
      <p:sp>
        <p:nvSpPr>
          <p:cNvPr id="2" name="TextBox 2"/>
          <p:cNvSpPr txBox="1"/>
          <p:nvPr/>
        </p:nvSpPr>
        <p:spPr>
          <a:xfrm>
            <a:off x="2156469" y="865944"/>
            <a:ext cx="3994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1</a:t>
            </a:r>
          </a:p>
        </p:txBody>
      </p:sp>
      <p:sp>
        <p:nvSpPr>
          <p:cNvPr id="3" name="TextBox 3"/>
          <p:cNvSpPr txBox="1"/>
          <p:nvPr/>
        </p:nvSpPr>
        <p:spPr>
          <a:xfrm>
            <a:off x="3012851" y="1438958"/>
            <a:ext cx="8519215" cy="621107"/>
          </a:xfrm>
          <a:prstGeom prst="rect">
            <a:avLst/>
          </a:prstGeom>
        </p:spPr>
        <p:txBody>
          <a:bodyPr lIns="0" tIns="0" rIns="0" bIns="0" rtlCol="0" anchor="t">
            <a:spAutoFit/>
          </a:bodyPr>
          <a:lstStyle/>
          <a:p>
            <a:pPr algn="l">
              <a:lnSpc>
                <a:spcPts val="4069"/>
              </a:lnSpc>
            </a:pPr>
            <a:r>
              <a:rPr lang="en-US" sz="4029" spc="-282">
                <a:solidFill>
                  <a:srgbClr val="FE5000"/>
                </a:solidFill>
                <a:latin typeface="Jeko 3"/>
                <a:ea typeface="Jeko 3"/>
                <a:cs typeface="Jeko 3"/>
                <a:sym typeface="Jeko 3"/>
              </a:rPr>
              <a:t>e-invoicing: de nieuwe standaard</a:t>
            </a:r>
          </a:p>
        </p:txBody>
      </p:sp>
      <p:sp>
        <p:nvSpPr>
          <p:cNvPr id="4" name="TextBox 4"/>
          <p:cNvSpPr txBox="1"/>
          <p:nvPr/>
        </p:nvSpPr>
        <p:spPr>
          <a:xfrm>
            <a:off x="2183531" y="2464307"/>
            <a:ext cx="60394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2</a:t>
            </a:r>
          </a:p>
        </p:txBody>
      </p:sp>
      <p:sp>
        <p:nvSpPr>
          <p:cNvPr id="5" name="TextBox 5"/>
          <p:cNvSpPr txBox="1"/>
          <p:nvPr/>
        </p:nvSpPr>
        <p:spPr>
          <a:xfrm>
            <a:off x="3012851" y="3037320"/>
            <a:ext cx="7886583"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de voordelen van e-facturatie</a:t>
            </a:r>
          </a:p>
        </p:txBody>
      </p:sp>
      <p:sp>
        <p:nvSpPr>
          <p:cNvPr id="6" name="TextBox 6"/>
          <p:cNvSpPr txBox="1"/>
          <p:nvPr/>
        </p:nvSpPr>
        <p:spPr>
          <a:xfrm>
            <a:off x="2184785" y="4253170"/>
            <a:ext cx="613470"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3</a:t>
            </a:r>
          </a:p>
        </p:txBody>
      </p:sp>
      <p:sp>
        <p:nvSpPr>
          <p:cNvPr id="7" name="TextBox 7"/>
          <p:cNvSpPr txBox="1"/>
          <p:nvPr/>
        </p:nvSpPr>
        <p:spPr>
          <a:xfrm>
            <a:off x="3012851" y="4826183"/>
            <a:ext cx="5248525"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kennis rond e-facturatie</a:t>
            </a:r>
          </a:p>
        </p:txBody>
      </p:sp>
      <p:sp>
        <p:nvSpPr>
          <p:cNvPr id="8" name="TextBox 8"/>
          <p:cNvSpPr txBox="1"/>
          <p:nvPr/>
        </p:nvSpPr>
        <p:spPr>
          <a:xfrm>
            <a:off x="2191763" y="5849894"/>
            <a:ext cx="666155"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4</a:t>
            </a:r>
          </a:p>
        </p:txBody>
      </p:sp>
      <p:sp>
        <p:nvSpPr>
          <p:cNvPr id="9" name="TextBox 9"/>
          <p:cNvSpPr txBox="1"/>
          <p:nvPr/>
        </p:nvSpPr>
        <p:spPr>
          <a:xfrm>
            <a:off x="3012851" y="6428365"/>
            <a:ext cx="7649297"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oplossingen</a:t>
            </a:r>
          </a:p>
        </p:txBody>
      </p:sp>
      <p:sp>
        <p:nvSpPr>
          <p:cNvPr id="10" name="TextBox 10"/>
          <p:cNvSpPr txBox="1"/>
          <p:nvPr/>
        </p:nvSpPr>
        <p:spPr>
          <a:xfrm>
            <a:off x="2211259" y="7448839"/>
            <a:ext cx="627162" cy="1589420"/>
          </a:xfrm>
          <a:prstGeom prst="rect">
            <a:avLst/>
          </a:prstGeom>
        </p:spPr>
        <p:txBody>
          <a:bodyPr lIns="0" tIns="0" rIns="0" bIns="0" rtlCol="0" anchor="t">
            <a:spAutoFit/>
          </a:bodyPr>
          <a:lstStyle/>
          <a:p>
            <a:pPr algn="ctr">
              <a:lnSpc>
                <a:spcPts val="11619"/>
              </a:lnSpc>
            </a:pPr>
            <a:r>
              <a:rPr lang="en-US" sz="8299">
                <a:solidFill>
                  <a:srgbClr val="FE5000"/>
                </a:solidFill>
                <a:latin typeface="Jeko 2"/>
                <a:ea typeface="Jeko 2"/>
                <a:cs typeface="Jeko 2"/>
                <a:sym typeface="Jeko 2"/>
              </a:rPr>
              <a:t>5</a:t>
            </a:r>
          </a:p>
        </p:txBody>
      </p:sp>
      <p:sp>
        <p:nvSpPr>
          <p:cNvPr id="11" name="TextBox 11"/>
          <p:cNvSpPr txBox="1"/>
          <p:nvPr/>
        </p:nvSpPr>
        <p:spPr>
          <a:xfrm>
            <a:off x="3012851" y="8027309"/>
            <a:ext cx="7649297" cy="621107"/>
          </a:xfrm>
          <a:prstGeom prst="rect">
            <a:avLst/>
          </a:prstGeom>
        </p:spPr>
        <p:txBody>
          <a:bodyPr lIns="0" tIns="0" rIns="0" bIns="0" rtlCol="0" anchor="t">
            <a:spAutoFit/>
          </a:bodyPr>
          <a:lstStyle/>
          <a:p>
            <a:pPr algn="l">
              <a:lnSpc>
                <a:spcPts val="4069"/>
              </a:lnSpc>
            </a:pPr>
            <a:r>
              <a:rPr lang="en-US" sz="4029" spc="-282">
                <a:solidFill>
                  <a:srgbClr val="FEFEFD"/>
                </a:solidFill>
                <a:latin typeface="Jeko 3"/>
                <a:ea typeface="Jeko 3"/>
                <a:cs typeface="Jeko 3"/>
                <a:sym typeface="Jeko 3"/>
              </a:rPr>
              <a:t>ondersteuning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33079" y="3640804"/>
            <a:ext cx="14042944" cy="4061094"/>
          </a:xfrm>
          <a:prstGeom prst="rect">
            <a:avLst/>
          </a:prstGeom>
        </p:spPr>
        <p:txBody>
          <a:bodyPr lIns="0" tIns="0" rIns="0" bIns="0" rtlCol="0" anchor="t">
            <a:spAutoFit/>
          </a:bodyPr>
          <a:lstStyle/>
          <a:p>
            <a:pPr algn="ctr">
              <a:lnSpc>
                <a:spcPts val="4535"/>
              </a:lnSpc>
              <a:spcBef>
                <a:spcPct val="0"/>
              </a:spcBef>
            </a:pPr>
            <a:r>
              <a:rPr lang="en-US" sz="3239">
                <a:solidFill>
                  <a:srgbClr val="000000"/>
                </a:solidFill>
                <a:latin typeface="Jeko 3"/>
                <a:ea typeface="Jeko 3"/>
                <a:cs typeface="Jeko 3"/>
                <a:sym typeface="Jeko 3"/>
              </a:rPr>
              <a:t>De Belgische wetgeving staat aan de vooravond </a:t>
            </a:r>
          </a:p>
          <a:p>
            <a:pPr algn="ctr">
              <a:lnSpc>
                <a:spcPts val="4535"/>
              </a:lnSpc>
              <a:spcBef>
                <a:spcPct val="0"/>
              </a:spcBef>
            </a:pPr>
            <a:r>
              <a:rPr lang="en-US" sz="3239">
                <a:solidFill>
                  <a:srgbClr val="000000"/>
                </a:solidFill>
                <a:latin typeface="Jeko 3"/>
                <a:ea typeface="Jeko 3"/>
                <a:cs typeface="Jeko 3"/>
                <a:sym typeface="Jeko 3"/>
              </a:rPr>
              <a:t>van een ingrijpende verandering: </a:t>
            </a:r>
          </a:p>
          <a:p>
            <a:pPr algn="ctr">
              <a:lnSpc>
                <a:spcPts val="4535"/>
              </a:lnSpc>
              <a:spcBef>
                <a:spcPct val="0"/>
              </a:spcBef>
            </a:pPr>
            <a:endParaRPr lang="en-US" sz="3239">
              <a:solidFill>
                <a:srgbClr val="000000"/>
              </a:solidFill>
              <a:latin typeface="Jeko 3"/>
              <a:ea typeface="Jeko 3"/>
              <a:cs typeface="Jeko 3"/>
              <a:sym typeface="Jeko 3"/>
            </a:endParaRPr>
          </a:p>
          <a:p>
            <a:pPr algn="ctr">
              <a:lnSpc>
                <a:spcPts val="4535"/>
              </a:lnSpc>
              <a:spcBef>
                <a:spcPct val="0"/>
              </a:spcBef>
            </a:pPr>
            <a:endParaRPr lang="en-US" sz="3239">
              <a:solidFill>
                <a:srgbClr val="000000"/>
              </a:solidFill>
              <a:latin typeface="Jeko 3"/>
              <a:ea typeface="Jeko 3"/>
              <a:cs typeface="Jeko 3"/>
              <a:sym typeface="Jeko 3"/>
            </a:endParaRPr>
          </a:p>
          <a:p>
            <a:pPr algn="ctr">
              <a:lnSpc>
                <a:spcPts val="4535"/>
              </a:lnSpc>
              <a:spcBef>
                <a:spcPct val="0"/>
              </a:spcBef>
            </a:pPr>
            <a:r>
              <a:rPr lang="en-US" sz="3239" i="1">
                <a:solidFill>
                  <a:srgbClr val="000000"/>
                </a:solidFill>
                <a:latin typeface="Jeko 1 Extra-Light Italics"/>
                <a:ea typeface="Jeko 1 Extra-Light Italics"/>
                <a:cs typeface="Jeko 1 Extra-Light Italics"/>
                <a:sym typeface="Jeko 1 Extra-Light Italics"/>
              </a:rPr>
              <a:t>vanaf 2026 wordt e-facturatie - het elektronisch </a:t>
            </a:r>
          </a:p>
          <a:p>
            <a:pPr algn="ctr">
              <a:lnSpc>
                <a:spcPts val="4535"/>
              </a:lnSpc>
              <a:spcBef>
                <a:spcPct val="0"/>
              </a:spcBef>
            </a:pPr>
            <a:r>
              <a:rPr lang="en-US" sz="3239" i="1">
                <a:solidFill>
                  <a:srgbClr val="000000"/>
                </a:solidFill>
                <a:latin typeface="Jeko 1 Extra-Light Italics"/>
                <a:ea typeface="Jeko 1 Extra-Light Italics"/>
                <a:cs typeface="Jeko 1 Extra-Light Italics"/>
                <a:sym typeface="Jeko 1 Extra-Light Italics"/>
              </a:rPr>
              <a:t>verzenden, ontvangen en verwerken van facturen - </a:t>
            </a:r>
          </a:p>
          <a:p>
            <a:pPr algn="ctr">
              <a:lnSpc>
                <a:spcPts val="4535"/>
              </a:lnSpc>
              <a:spcBef>
                <a:spcPct val="0"/>
              </a:spcBef>
            </a:pPr>
            <a:r>
              <a:rPr lang="en-US" sz="3239" i="1" u="sng">
                <a:solidFill>
                  <a:srgbClr val="000000"/>
                </a:solidFill>
                <a:latin typeface="Jeko 1 Extra-Light Italics"/>
                <a:ea typeface="Jeko 1 Extra-Light Italics"/>
                <a:cs typeface="Jeko 1 Extra-Light Italics"/>
                <a:sym typeface="Jeko 1 Extra-Light Italics"/>
              </a:rPr>
              <a:t>verplicht</a:t>
            </a:r>
            <a:r>
              <a:rPr lang="en-US" sz="3239" i="1">
                <a:solidFill>
                  <a:srgbClr val="000000"/>
                </a:solidFill>
                <a:latin typeface="Jeko 1 Extra-Light Italics"/>
                <a:ea typeface="Jeko 1 Extra-Light Italics"/>
                <a:cs typeface="Jeko 1 Extra-Light Italics"/>
                <a:sym typeface="Jeko 1 Extra-Light Italics"/>
              </a:rPr>
              <a:t> voor alle B2B-ondernemingen in België.</a:t>
            </a:r>
          </a:p>
        </p:txBody>
      </p:sp>
      <p:sp>
        <p:nvSpPr>
          <p:cNvPr id="3" name="Freeform 3"/>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3"/>
            <a:stretch>
              <a:fillRect/>
            </a:stretch>
          </a:blipFill>
        </p:spPr>
        <p:txBody>
          <a:bodyPr/>
          <a:lstStyle/>
          <a:p>
            <a:endParaRPr lang="nl-BE"/>
          </a:p>
        </p:txBody>
      </p:sp>
      <p:sp>
        <p:nvSpPr>
          <p:cNvPr id="4" name="TextBox 4"/>
          <p:cNvSpPr txBox="1"/>
          <p:nvPr/>
        </p:nvSpPr>
        <p:spPr>
          <a:xfrm>
            <a:off x="4185017" y="530162"/>
            <a:ext cx="9654778" cy="2017644"/>
          </a:xfrm>
          <a:prstGeom prst="rect">
            <a:avLst/>
          </a:prstGeom>
        </p:spPr>
        <p:txBody>
          <a:bodyPr lIns="0" tIns="0" rIns="0" bIns="0" rtlCol="0" anchor="t">
            <a:spAutoFit/>
          </a:bodyPr>
          <a:lstStyle/>
          <a:p>
            <a:pPr algn="ctr">
              <a:lnSpc>
                <a:spcPts val="7302"/>
              </a:lnSpc>
            </a:pPr>
            <a:r>
              <a:rPr lang="en-US" sz="6699" b="1">
                <a:solidFill>
                  <a:srgbClr val="FE5000"/>
                </a:solidFill>
                <a:latin typeface="Jeko 1 Heavy"/>
                <a:ea typeface="Jeko 1 Heavy"/>
                <a:cs typeface="Jeko 1 Heavy"/>
                <a:sym typeface="Jeko 1 Heavy"/>
              </a:rPr>
              <a:t>E-invoicing: de nieuwe </a:t>
            </a:r>
          </a:p>
          <a:p>
            <a:pPr algn="ctr">
              <a:lnSpc>
                <a:spcPts val="7302"/>
              </a:lnSpc>
            </a:pPr>
            <a:r>
              <a:rPr lang="en-US" sz="6699" b="1">
                <a:solidFill>
                  <a:srgbClr val="FE5000"/>
                </a:solidFill>
                <a:latin typeface="Jeko 1 Heavy"/>
                <a:ea typeface="Jeko 1 Heavy"/>
                <a:cs typeface="Jeko 1 Heavy"/>
                <a:sym typeface="Jeko 1 Heavy"/>
              </a:rPr>
              <a:t>standaard vanaf 2026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391000"/>
          </a:xfrm>
          <a:custGeom>
            <a:avLst/>
            <a:gdLst/>
            <a:ahLst/>
            <a:cxnLst/>
            <a:rect l="l" t="t" r="r" b="b"/>
            <a:pathLst>
              <a:path w="18288000" h="10391000">
                <a:moveTo>
                  <a:pt x="0" y="0"/>
                </a:moveTo>
                <a:lnTo>
                  <a:pt x="18288000" y="0"/>
                </a:lnTo>
                <a:lnTo>
                  <a:pt x="18288000" y="10391000"/>
                </a:lnTo>
                <a:lnTo>
                  <a:pt x="0" y="10391000"/>
                </a:lnTo>
                <a:lnTo>
                  <a:pt x="0" y="0"/>
                </a:lnTo>
                <a:close/>
              </a:path>
            </a:pathLst>
          </a:custGeom>
          <a:blipFill>
            <a:blip r:embed="rId3">
              <a:alphaModFix amt="35000"/>
            </a:blip>
            <a:stretch>
              <a:fillRect l="-13841" r="-13841"/>
            </a:stretch>
          </a:blipFill>
        </p:spPr>
        <p:txBody>
          <a:bodyPr/>
          <a:lstStyle/>
          <a:p>
            <a:endParaRPr lang="nl-BE"/>
          </a:p>
        </p:txBody>
      </p:sp>
      <p:sp>
        <p:nvSpPr>
          <p:cNvPr id="3" name="Freeform 3"/>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4"/>
            <a:stretch>
              <a:fillRect/>
            </a:stretch>
          </a:blipFill>
        </p:spPr>
        <p:txBody>
          <a:bodyPr/>
          <a:lstStyle/>
          <a:p>
            <a:endParaRPr lang="nl-BE"/>
          </a:p>
        </p:txBody>
      </p:sp>
      <p:graphicFrame>
        <p:nvGraphicFramePr>
          <p:cNvPr id="4" name="Table 4"/>
          <p:cNvGraphicFramePr>
            <a:graphicFrameLocks noGrp="1"/>
          </p:cNvGraphicFramePr>
          <p:nvPr/>
        </p:nvGraphicFramePr>
        <p:xfrm>
          <a:off x="2646845" y="2393962"/>
          <a:ext cx="14480860" cy="5124450"/>
        </p:xfrm>
        <a:graphic>
          <a:graphicData uri="http://schemas.openxmlformats.org/drawingml/2006/table">
            <a:tbl>
              <a:tblPr/>
              <a:tblGrid>
                <a:gridCol w="9613506">
                  <a:extLst>
                    <a:ext uri="{9D8B030D-6E8A-4147-A177-3AD203B41FA5}">
                      <a16:colId xmlns:a16="http://schemas.microsoft.com/office/drawing/2014/main" val="20000"/>
                    </a:ext>
                  </a:extLst>
                </a:gridCol>
                <a:gridCol w="2433677">
                  <a:extLst>
                    <a:ext uri="{9D8B030D-6E8A-4147-A177-3AD203B41FA5}">
                      <a16:colId xmlns:a16="http://schemas.microsoft.com/office/drawing/2014/main" val="20001"/>
                    </a:ext>
                  </a:extLst>
                </a:gridCol>
                <a:gridCol w="2433677">
                  <a:extLst>
                    <a:ext uri="{9D8B030D-6E8A-4147-A177-3AD203B41FA5}">
                      <a16:colId xmlns:a16="http://schemas.microsoft.com/office/drawing/2014/main" val="20002"/>
                    </a:ext>
                  </a:extLst>
                </a:gridCol>
              </a:tblGrid>
              <a:tr h="1024890">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tc>
                  <a:txBody>
                    <a:bodyPr/>
                    <a:lstStyle/>
                    <a:p>
                      <a:pPr algn="ctr">
                        <a:lnSpc>
                          <a:spcPts val="3359"/>
                        </a:lnSpc>
                        <a:defRPr/>
                      </a:pPr>
                      <a:r>
                        <a:rPr lang="en-US" sz="2399" b="1">
                          <a:solidFill>
                            <a:srgbClr val="3F2021">
                              <a:alpha val="82745"/>
                            </a:srgbClr>
                          </a:solidFill>
                          <a:latin typeface="Jeko 2"/>
                          <a:ea typeface="Jeko 2"/>
                          <a:cs typeface="Jeko 2"/>
                          <a:sym typeface="Jeko 2"/>
                        </a:rPr>
                        <a:t>VERZENDEN</a:t>
                      </a: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tc>
                  <a:txBody>
                    <a:bodyPr/>
                    <a:lstStyle/>
                    <a:p>
                      <a:pPr algn="ctr">
                        <a:lnSpc>
                          <a:spcPts val="3359"/>
                        </a:lnSpc>
                        <a:defRPr/>
                      </a:pPr>
                      <a:r>
                        <a:rPr lang="en-US" sz="2399" b="1">
                          <a:solidFill>
                            <a:srgbClr val="3F2021">
                              <a:alpha val="82745"/>
                            </a:srgbClr>
                          </a:solidFill>
                          <a:latin typeface="Jeko 2"/>
                          <a:ea typeface="Jeko 2"/>
                          <a:cs typeface="Jeko 2"/>
                          <a:sym typeface="Jeko 2"/>
                        </a:rPr>
                        <a:t>ONTVANGEN</a:t>
                      </a: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extLst>
                  <a:ext uri="{0D108BD9-81ED-4DB2-BD59-A6C34878D82A}">
                    <a16:rowId xmlns:a16="http://schemas.microsoft.com/office/drawing/2014/main" val="10000"/>
                  </a:ext>
                </a:extLst>
              </a:tr>
              <a:tr h="1024890">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extLst>
                  <a:ext uri="{0D108BD9-81ED-4DB2-BD59-A6C34878D82A}">
                    <a16:rowId xmlns:a16="http://schemas.microsoft.com/office/drawing/2014/main" val="10001"/>
                  </a:ext>
                </a:extLst>
              </a:tr>
              <a:tr h="1024890">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extLst>
                  <a:ext uri="{0D108BD9-81ED-4DB2-BD59-A6C34878D82A}">
                    <a16:rowId xmlns:a16="http://schemas.microsoft.com/office/drawing/2014/main" val="10002"/>
                  </a:ext>
                </a:extLst>
              </a:tr>
              <a:tr h="1024890">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extLst>
                  <a:ext uri="{0D108BD9-81ED-4DB2-BD59-A6C34878D82A}">
                    <a16:rowId xmlns:a16="http://schemas.microsoft.com/office/drawing/2014/main" val="10003"/>
                  </a:ext>
                </a:extLst>
              </a:tr>
              <a:tr h="1024890">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tc>
                  <a:txBody>
                    <a:bodyPr/>
                    <a:lstStyle/>
                    <a:p>
                      <a:pPr algn="ctr">
                        <a:lnSpc>
                          <a:spcPts val="2520"/>
                        </a:lnSpc>
                        <a:defRPr/>
                      </a:pPr>
                      <a:endParaRPr lang="en-US" sz="1100"/>
                    </a:p>
                  </a:txBody>
                  <a:tcPr marL="190500" marR="190500" marT="190500" marB="190500" anchor="ctr">
                    <a:lnL w="28575" cap="flat" cmpd="sng" algn="ctr">
                      <a:solidFill>
                        <a:srgbClr val="CCCCCC"/>
                      </a:solidFill>
                      <a:prstDash val="solid"/>
                      <a:round/>
                      <a:headEnd type="none" w="med" len="med"/>
                      <a:tailEnd type="none" w="med" len="med"/>
                    </a:lnL>
                    <a:lnR w="28575" cap="flat" cmpd="sng" algn="ctr">
                      <a:solidFill>
                        <a:srgbClr val="CCCCCC"/>
                      </a:solidFill>
                      <a:prstDash val="solid"/>
                      <a:round/>
                      <a:headEnd type="none" w="med" len="med"/>
                      <a:tailEnd type="none" w="med" len="med"/>
                    </a:lnR>
                    <a:lnT w="28575" cap="flat" cmpd="sng" algn="ctr">
                      <a:solidFill>
                        <a:srgbClr val="CCCCCC"/>
                      </a:solidFill>
                      <a:prstDash val="solid"/>
                      <a:round/>
                      <a:headEnd type="none" w="med" len="med"/>
                      <a:tailEnd type="none" w="med" len="med"/>
                    </a:lnT>
                    <a:lnB w="28575" cap="flat" cmpd="sng" algn="ctr">
                      <a:solidFill>
                        <a:srgbClr val="CCCCCC"/>
                      </a:solidFill>
                      <a:prstDash val="solid"/>
                      <a:round/>
                      <a:headEnd type="none" w="med" len="med"/>
                      <a:tailEnd type="none" w="med" len="med"/>
                    </a:lnB>
                    <a:solidFill>
                      <a:srgbClr val="FFFFFF">
                        <a:alpha val="82745"/>
                      </a:srgbClr>
                    </a:solidFill>
                  </a:tcPr>
                </a:tc>
                <a:extLst>
                  <a:ext uri="{0D108BD9-81ED-4DB2-BD59-A6C34878D82A}">
                    <a16:rowId xmlns:a16="http://schemas.microsoft.com/office/drawing/2014/main" val="10004"/>
                  </a:ext>
                </a:extLst>
              </a:tr>
            </a:tbl>
          </a:graphicData>
        </a:graphic>
      </p:graphicFrame>
      <p:sp>
        <p:nvSpPr>
          <p:cNvPr id="5" name="TextBox 5"/>
          <p:cNvSpPr txBox="1"/>
          <p:nvPr/>
        </p:nvSpPr>
        <p:spPr>
          <a:xfrm>
            <a:off x="3146966" y="3625850"/>
            <a:ext cx="7825834" cy="445891"/>
          </a:xfrm>
          <a:prstGeom prst="rect">
            <a:avLst/>
          </a:prstGeom>
        </p:spPr>
        <p:txBody>
          <a:bodyPr wrap="square" lIns="0" tIns="0" rIns="0" bIns="0" rtlCol="0" anchor="t">
            <a:spAutoFit/>
          </a:bodyPr>
          <a:lstStyle/>
          <a:p>
            <a:pPr algn="l">
              <a:lnSpc>
                <a:spcPts val="3716"/>
              </a:lnSpc>
            </a:pPr>
            <a:r>
              <a:rPr lang="en-US" sz="2654" b="1" dirty="0" err="1">
                <a:solidFill>
                  <a:srgbClr val="000000"/>
                </a:solidFill>
                <a:latin typeface="Jeko 2"/>
                <a:ea typeface="Jeko 2"/>
                <a:cs typeface="Jeko 2"/>
                <a:sym typeface="Jeko 2"/>
              </a:rPr>
              <a:t>forfaitaire</a:t>
            </a:r>
            <a:r>
              <a:rPr lang="en-US" sz="2654" b="1" dirty="0">
                <a:solidFill>
                  <a:srgbClr val="000000"/>
                </a:solidFill>
                <a:latin typeface="Jeko 2"/>
                <a:ea typeface="Jeko 2"/>
                <a:cs typeface="Jeko 2"/>
                <a:sym typeface="Jeko 2"/>
              </a:rPr>
              <a:t> btw-</a:t>
            </a:r>
            <a:r>
              <a:rPr lang="en-US" sz="2654" b="1" dirty="0" err="1">
                <a:solidFill>
                  <a:srgbClr val="000000"/>
                </a:solidFill>
                <a:latin typeface="Jeko 2"/>
                <a:ea typeface="Jeko 2"/>
                <a:cs typeface="Jeko 2"/>
                <a:sym typeface="Jeko 2"/>
              </a:rPr>
              <a:t>plichtigen</a:t>
            </a:r>
            <a:endParaRPr lang="en-US" sz="2654" b="1" dirty="0">
              <a:solidFill>
                <a:srgbClr val="000000"/>
              </a:solidFill>
              <a:latin typeface="Jeko 2"/>
              <a:ea typeface="Jeko 2"/>
              <a:cs typeface="Jeko 2"/>
              <a:sym typeface="Jeko 2"/>
            </a:endParaRPr>
          </a:p>
        </p:txBody>
      </p:sp>
      <p:sp>
        <p:nvSpPr>
          <p:cNvPr id="6" name="TextBox 6"/>
          <p:cNvSpPr txBox="1"/>
          <p:nvPr/>
        </p:nvSpPr>
        <p:spPr>
          <a:xfrm>
            <a:off x="3146966" y="4634804"/>
            <a:ext cx="2197240" cy="502932"/>
          </a:xfrm>
          <a:prstGeom prst="rect">
            <a:avLst/>
          </a:prstGeom>
        </p:spPr>
        <p:txBody>
          <a:bodyPr lIns="0" tIns="0" rIns="0" bIns="0" rtlCol="0" anchor="t">
            <a:spAutoFit/>
          </a:bodyPr>
          <a:lstStyle/>
          <a:p>
            <a:pPr algn="l">
              <a:lnSpc>
                <a:spcPts val="3716"/>
              </a:lnSpc>
            </a:pPr>
            <a:r>
              <a:rPr lang="en-US" sz="2654" b="1">
                <a:solidFill>
                  <a:srgbClr val="000000"/>
                </a:solidFill>
                <a:latin typeface="Jeko 2"/>
                <a:ea typeface="Jeko 2"/>
                <a:cs typeface="Jeko 2"/>
                <a:sym typeface="Jeko 2"/>
              </a:rPr>
              <a:t>gefailleerden</a:t>
            </a:r>
          </a:p>
        </p:txBody>
      </p:sp>
      <p:sp>
        <p:nvSpPr>
          <p:cNvPr id="7" name="TextBox 7"/>
          <p:cNvSpPr txBox="1"/>
          <p:nvPr/>
        </p:nvSpPr>
        <p:spPr>
          <a:xfrm>
            <a:off x="3146966" y="5642561"/>
            <a:ext cx="9300706" cy="445891"/>
          </a:xfrm>
          <a:prstGeom prst="rect">
            <a:avLst/>
          </a:prstGeom>
        </p:spPr>
        <p:txBody>
          <a:bodyPr wrap="square" lIns="0" tIns="0" rIns="0" bIns="0" rtlCol="0" anchor="t">
            <a:spAutoFit/>
          </a:bodyPr>
          <a:lstStyle/>
          <a:p>
            <a:pPr algn="l">
              <a:lnSpc>
                <a:spcPts val="3716"/>
              </a:lnSpc>
            </a:pPr>
            <a:r>
              <a:rPr lang="en-US" sz="2654" b="1" dirty="0" err="1">
                <a:solidFill>
                  <a:srgbClr val="000000"/>
                </a:solidFill>
                <a:latin typeface="Jeko 2"/>
                <a:ea typeface="Jeko 2"/>
                <a:cs typeface="Jeko 2"/>
                <a:sym typeface="Jeko 2"/>
              </a:rPr>
              <a:t>buitenlandse</a:t>
            </a:r>
            <a:r>
              <a:rPr lang="en-US" sz="2654" b="1" dirty="0">
                <a:solidFill>
                  <a:srgbClr val="000000"/>
                </a:solidFill>
                <a:latin typeface="Jeko 2"/>
                <a:ea typeface="Jeko 2"/>
                <a:cs typeface="Jeko 2"/>
                <a:sym typeface="Jeko 2"/>
              </a:rPr>
              <a:t> </a:t>
            </a:r>
            <a:r>
              <a:rPr lang="en-US" sz="2654" b="1" dirty="0" err="1">
                <a:solidFill>
                  <a:srgbClr val="000000"/>
                </a:solidFill>
                <a:latin typeface="Jeko 2"/>
                <a:ea typeface="Jeko 2"/>
                <a:cs typeface="Jeko 2"/>
                <a:sym typeface="Jeko 2"/>
              </a:rPr>
              <a:t>bedrijven</a:t>
            </a:r>
            <a:r>
              <a:rPr lang="en-US" sz="2654" b="1" dirty="0">
                <a:solidFill>
                  <a:srgbClr val="000000"/>
                </a:solidFill>
                <a:latin typeface="Jeko 2"/>
                <a:ea typeface="Jeko 2"/>
                <a:cs typeface="Jeko 2"/>
                <a:sym typeface="Jeko 2"/>
              </a:rPr>
              <a:t> </a:t>
            </a:r>
            <a:r>
              <a:rPr lang="en-US" sz="2654" b="1" dirty="0" err="1">
                <a:solidFill>
                  <a:srgbClr val="000000"/>
                </a:solidFill>
                <a:latin typeface="Jeko 2"/>
                <a:ea typeface="Jeko 2"/>
                <a:cs typeface="Jeko 2"/>
                <a:sym typeface="Jeko 2"/>
              </a:rPr>
              <a:t>zonder</a:t>
            </a:r>
            <a:r>
              <a:rPr lang="en-US" sz="2654" b="1" dirty="0">
                <a:solidFill>
                  <a:srgbClr val="000000"/>
                </a:solidFill>
                <a:latin typeface="Jeko 2"/>
                <a:ea typeface="Jeko 2"/>
                <a:cs typeface="Jeko 2"/>
                <a:sym typeface="Jeko 2"/>
              </a:rPr>
              <a:t> </a:t>
            </a:r>
            <a:r>
              <a:rPr lang="en-US" sz="2654" b="1" dirty="0" err="1">
                <a:solidFill>
                  <a:srgbClr val="000000"/>
                </a:solidFill>
                <a:latin typeface="Jeko 2"/>
                <a:ea typeface="Jeko 2"/>
                <a:cs typeface="Jeko 2"/>
                <a:sym typeface="Jeko 2"/>
              </a:rPr>
              <a:t>belgisch</a:t>
            </a:r>
            <a:r>
              <a:rPr lang="en-US" sz="2654" b="1" dirty="0">
                <a:solidFill>
                  <a:srgbClr val="000000"/>
                </a:solidFill>
                <a:latin typeface="Jeko 2"/>
                <a:ea typeface="Jeko 2"/>
                <a:cs typeface="Jeko 2"/>
                <a:sym typeface="Jeko 2"/>
              </a:rPr>
              <a:t> btw </a:t>
            </a:r>
            <a:r>
              <a:rPr lang="en-US" sz="2654" b="1" dirty="0" err="1">
                <a:solidFill>
                  <a:srgbClr val="000000"/>
                </a:solidFill>
                <a:latin typeface="Jeko 2"/>
                <a:ea typeface="Jeko 2"/>
                <a:cs typeface="Jeko 2"/>
                <a:sym typeface="Jeko 2"/>
              </a:rPr>
              <a:t>nummer</a:t>
            </a:r>
            <a:endParaRPr lang="en-US" sz="2654" b="1" dirty="0">
              <a:solidFill>
                <a:srgbClr val="000000"/>
              </a:solidFill>
              <a:latin typeface="Jeko 2"/>
              <a:ea typeface="Jeko 2"/>
              <a:cs typeface="Jeko 2"/>
              <a:sym typeface="Jeko 2"/>
            </a:endParaRPr>
          </a:p>
        </p:txBody>
      </p:sp>
      <p:sp>
        <p:nvSpPr>
          <p:cNvPr id="8" name="TextBox 8"/>
          <p:cNvSpPr txBox="1"/>
          <p:nvPr/>
        </p:nvSpPr>
        <p:spPr>
          <a:xfrm>
            <a:off x="3146966" y="6650318"/>
            <a:ext cx="4451423" cy="502932"/>
          </a:xfrm>
          <a:prstGeom prst="rect">
            <a:avLst/>
          </a:prstGeom>
        </p:spPr>
        <p:txBody>
          <a:bodyPr lIns="0" tIns="0" rIns="0" bIns="0" rtlCol="0" anchor="t">
            <a:spAutoFit/>
          </a:bodyPr>
          <a:lstStyle/>
          <a:p>
            <a:pPr algn="l">
              <a:lnSpc>
                <a:spcPts val="3716"/>
              </a:lnSpc>
            </a:pPr>
            <a:r>
              <a:rPr lang="en-US" sz="2654" b="1">
                <a:solidFill>
                  <a:srgbClr val="000000"/>
                </a:solidFill>
                <a:latin typeface="Jeko 2"/>
                <a:ea typeface="Jeko 2"/>
                <a:cs typeface="Jeko 2"/>
                <a:sym typeface="Jeko 2"/>
              </a:rPr>
              <a:t>ondernemers onder art. 44</a:t>
            </a:r>
          </a:p>
        </p:txBody>
      </p:sp>
      <p:sp>
        <p:nvSpPr>
          <p:cNvPr id="9" name="Freeform 9"/>
          <p:cNvSpPr/>
          <p:nvPr/>
        </p:nvSpPr>
        <p:spPr>
          <a:xfrm>
            <a:off x="13208975" y="3634552"/>
            <a:ext cx="590303" cy="590303"/>
          </a:xfrm>
          <a:custGeom>
            <a:avLst/>
            <a:gdLst/>
            <a:ahLst/>
            <a:cxnLst/>
            <a:rect l="l" t="t" r="r" b="b"/>
            <a:pathLst>
              <a:path w="590303" h="590303">
                <a:moveTo>
                  <a:pt x="0" y="0"/>
                </a:moveTo>
                <a:lnTo>
                  <a:pt x="590303" y="0"/>
                </a:lnTo>
                <a:lnTo>
                  <a:pt x="590303" y="590303"/>
                </a:lnTo>
                <a:lnTo>
                  <a:pt x="0" y="5903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
        <p:nvSpPr>
          <p:cNvPr id="10" name="Freeform 10"/>
          <p:cNvSpPr/>
          <p:nvPr/>
        </p:nvSpPr>
        <p:spPr>
          <a:xfrm>
            <a:off x="13237157" y="4739579"/>
            <a:ext cx="590303" cy="590303"/>
          </a:xfrm>
          <a:custGeom>
            <a:avLst/>
            <a:gdLst/>
            <a:ahLst/>
            <a:cxnLst/>
            <a:rect l="l" t="t" r="r" b="b"/>
            <a:pathLst>
              <a:path w="590303" h="590303">
                <a:moveTo>
                  <a:pt x="0" y="0"/>
                </a:moveTo>
                <a:lnTo>
                  <a:pt x="590302" y="0"/>
                </a:lnTo>
                <a:lnTo>
                  <a:pt x="590302" y="590303"/>
                </a:lnTo>
                <a:lnTo>
                  <a:pt x="0" y="5903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
        <p:nvSpPr>
          <p:cNvPr id="11" name="Freeform 11"/>
          <p:cNvSpPr/>
          <p:nvPr/>
        </p:nvSpPr>
        <p:spPr>
          <a:xfrm>
            <a:off x="15688807" y="3634552"/>
            <a:ext cx="551264" cy="551264"/>
          </a:xfrm>
          <a:custGeom>
            <a:avLst/>
            <a:gdLst/>
            <a:ahLst/>
            <a:cxnLst/>
            <a:rect l="l" t="t" r="r" b="b"/>
            <a:pathLst>
              <a:path w="551264" h="551264">
                <a:moveTo>
                  <a:pt x="0" y="0"/>
                </a:moveTo>
                <a:lnTo>
                  <a:pt x="551264" y="0"/>
                </a:lnTo>
                <a:lnTo>
                  <a:pt x="551264" y="551264"/>
                </a:lnTo>
                <a:lnTo>
                  <a:pt x="0" y="5512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BE"/>
          </a:p>
        </p:txBody>
      </p:sp>
      <p:sp>
        <p:nvSpPr>
          <p:cNvPr id="12" name="Freeform 12"/>
          <p:cNvSpPr/>
          <p:nvPr/>
        </p:nvSpPr>
        <p:spPr>
          <a:xfrm>
            <a:off x="13265338" y="5747336"/>
            <a:ext cx="590303" cy="590303"/>
          </a:xfrm>
          <a:custGeom>
            <a:avLst/>
            <a:gdLst/>
            <a:ahLst/>
            <a:cxnLst/>
            <a:rect l="l" t="t" r="r" b="b"/>
            <a:pathLst>
              <a:path w="590303" h="590303">
                <a:moveTo>
                  <a:pt x="0" y="0"/>
                </a:moveTo>
                <a:lnTo>
                  <a:pt x="590303" y="0"/>
                </a:lnTo>
                <a:lnTo>
                  <a:pt x="590303" y="590303"/>
                </a:lnTo>
                <a:lnTo>
                  <a:pt x="0" y="5903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
        <p:nvSpPr>
          <p:cNvPr id="13" name="Freeform 13"/>
          <p:cNvSpPr/>
          <p:nvPr/>
        </p:nvSpPr>
        <p:spPr>
          <a:xfrm>
            <a:off x="13293519" y="6756739"/>
            <a:ext cx="590303" cy="590303"/>
          </a:xfrm>
          <a:custGeom>
            <a:avLst/>
            <a:gdLst/>
            <a:ahLst/>
            <a:cxnLst/>
            <a:rect l="l" t="t" r="r" b="b"/>
            <a:pathLst>
              <a:path w="590303" h="590303">
                <a:moveTo>
                  <a:pt x="0" y="0"/>
                </a:moveTo>
                <a:lnTo>
                  <a:pt x="590303" y="0"/>
                </a:lnTo>
                <a:lnTo>
                  <a:pt x="590303" y="590303"/>
                </a:lnTo>
                <a:lnTo>
                  <a:pt x="0" y="5903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
        <p:nvSpPr>
          <p:cNvPr id="14" name="Freeform 14"/>
          <p:cNvSpPr/>
          <p:nvPr/>
        </p:nvSpPr>
        <p:spPr>
          <a:xfrm>
            <a:off x="15723791" y="4680555"/>
            <a:ext cx="551264" cy="551264"/>
          </a:xfrm>
          <a:custGeom>
            <a:avLst/>
            <a:gdLst/>
            <a:ahLst/>
            <a:cxnLst/>
            <a:rect l="l" t="t" r="r" b="b"/>
            <a:pathLst>
              <a:path w="551264" h="551264">
                <a:moveTo>
                  <a:pt x="0" y="0"/>
                </a:moveTo>
                <a:lnTo>
                  <a:pt x="551264" y="0"/>
                </a:lnTo>
                <a:lnTo>
                  <a:pt x="551264" y="551264"/>
                </a:lnTo>
                <a:lnTo>
                  <a:pt x="0" y="5512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BE"/>
          </a:p>
        </p:txBody>
      </p:sp>
      <p:sp>
        <p:nvSpPr>
          <p:cNvPr id="15" name="Freeform 15"/>
          <p:cNvSpPr/>
          <p:nvPr/>
        </p:nvSpPr>
        <p:spPr>
          <a:xfrm>
            <a:off x="15758775" y="5727119"/>
            <a:ext cx="551264" cy="551264"/>
          </a:xfrm>
          <a:custGeom>
            <a:avLst/>
            <a:gdLst/>
            <a:ahLst/>
            <a:cxnLst/>
            <a:rect l="l" t="t" r="r" b="b"/>
            <a:pathLst>
              <a:path w="551264" h="551264">
                <a:moveTo>
                  <a:pt x="0" y="0"/>
                </a:moveTo>
                <a:lnTo>
                  <a:pt x="551264" y="0"/>
                </a:lnTo>
                <a:lnTo>
                  <a:pt x="551264" y="551264"/>
                </a:lnTo>
                <a:lnTo>
                  <a:pt x="0" y="5512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BE"/>
          </a:p>
        </p:txBody>
      </p:sp>
      <p:sp>
        <p:nvSpPr>
          <p:cNvPr id="16" name="Freeform 16"/>
          <p:cNvSpPr/>
          <p:nvPr/>
        </p:nvSpPr>
        <p:spPr>
          <a:xfrm>
            <a:off x="15793758" y="6755093"/>
            <a:ext cx="590303" cy="590303"/>
          </a:xfrm>
          <a:custGeom>
            <a:avLst/>
            <a:gdLst/>
            <a:ahLst/>
            <a:cxnLst/>
            <a:rect l="l" t="t" r="r" b="b"/>
            <a:pathLst>
              <a:path w="590303" h="590303">
                <a:moveTo>
                  <a:pt x="0" y="0"/>
                </a:moveTo>
                <a:lnTo>
                  <a:pt x="590303" y="0"/>
                </a:lnTo>
                <a:lnTo>
                  <a:pt x="590303" y="590303"/>
                </a:lnTo>
                <a:lnTo>
                  <a:pt x="0" y="5903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2"/>
            <a:stretch>
              <a:fillRect/>
            </a:stretch>
          </a:blipFill>
        </p:spPr>
        <p:txBody>
          <a:bodyPr/>
          <a:lstStyle/>
          <a:p>
            <a:endParaRPr lang="nl-BE"/>
          </a:p>
        </p:txBody>
      </p:sp>
      <p:sp>
        <p:nvSpPr>
          <p:cNvPr id="3" name="Freeform 3"/>
          <p:cNvSpPr/>
          <p:nvPr/>
        </p:nvSpPr>
        <p:spPr>
          <a:xfrm>
            <a:off x="-1302847" y="-2543955"/>
            <a:ext cx="20092987" cy="12830955"/>
          </a:xfrm>
          <a:custGeom>
            <a:avLst/>
            <a:gdLst/>
            <a:ahLst/>
            <a:cxnLst/>
            <a:rect l="l" t="t" r="r" b="b"/>
            <a:pathLst>
              <a:path w="20092987" h="12830955">
                <a:moveTo>
                  <a:pt x="0" y="0"/>
                </a:moveTo>
                <a:lnTo>
                  <a:pt x="20092986" y="0"/>
                </a:lnTo>
                <a:lnTo>
                  <a:pt x="20092986" y="12830955"/>
                </a:lnTo>
                <a:lnTo>
                  <a:pt x="0" y="12830955"/>
                </a:lnTo>
                <a:lnTo>
                  <a:pt x="0" y="0"/>
                </a:lnTo>
                <a:close/>
              </a:path>
            </a:pathLst>
          </a:custGeom>
          <a:blipFill>
            <a:blip r:embed="rId3"/>
            <a:stretch>
              <a:fillRect l="-1927" t="-3826" b="-2557"/>
            </a:stretch>
          </a:blipFill>
        </p:spPr>
        <p:txBody>
          <a:bodyPr/>
          <a:lstStyle/>
          <a:p>
            <a:endParaRPr lang="nl-BE"/>
          </a:p>
        </p:txBody>
      </p:sp>
      <p:sp>
        <p:nvSpPr>
          <p:cNvPr id="4" name="Freeform 4"/>
          <p:cNvSpPr/>
          <p:nvPr/>
        </p:nvSpPr>
        <p:spPr>
          <a:xfrm>
            <a:off x="724069" y="4276806"/>
            <a:ext cx="16403637" cy="16403637"/>
          </a:xfrm>
          <a:custGeom>
            <a:avLst/>
            <a:gdLst/>
            <a:ahLst/>
            <a:cxnLst/>
            <a:rect l="l" t="t" r="r" b="b"/>
            <a:pathLst>
              <a:path w="16403637" h="16403637">
                <a:moveTo>
                  <a:pt x="0" y="0"/>
                </a:moveTo>
                <a:lnTo>
                  <a:pt x="16403637" y="0"/>
                </a:lnTo>
                <a:lnTo>
                  <a:pt x="16403637" y="16403637"/>
                </a:lnTo>
                <a:lnTo>
                  <a:pt x="0" y="164036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sp>
        <p:nvSpPr>
          <p:cNvPr id="5" name="TextBox 5"/>
          <p:cNvSpPr txBox="1"/>
          <p:nvPr/>
        </p:nvSpPr>
        <p:spPr>
          <a:xfrm>
            <a:off x="4662359" y="6440821"/>
            <a:ext cx="9560421" cy="2347335"/>
          </a:xfrm>
          <a:prstGeom prst="rect">
            <a:avLst/>
          </a:prstGeom>
        </p:spPr>
        <p:txBody>
          <a:bodyPr lIns="0" tIns="0" rIns="0" bIns="0" rtlCol="0" anchor="t">
            <a:spAutoFit/>
          </a:bodyPr>
          <a:lstStyle/>
          <a:p>
            <a:pPr algn="ctr">
              <a:lnSpc>
                <a:spcPts val="8501"/>
              </a:lnSpc>
            </a:pPr>
            <a:r>
              <a:rPr lang="en-US" sz="7799" b="1">
                <a:solidFill>
                  <a:srgbClr val="3F2021"/>
                </a:solidFill>
                <a:latin typeface="Jeko 1 Bold"/>
                <a:ea typeface="Jeko 1 Bold"/>
                <a:cs typeface="Jeko 1 Bold"/>
                <a:sym typeface="Jeko 1 Bold"/>
              </a:rPr>
              <a:t>Wat is e-invoicing? </a:t>
            </a:r>
          </a:p>
          <a:p>
            <a:pPr algn="ctr">
              <a:lnSpc>
                <a:spcPts val="8501"/>
              </a:lnSpc>
            </a:pPr>
            <a:endParaRPr lang="en-US" sz="7799" b="1">
              <a:solidFill>
                <a:srgbClr val="3F2021"/>
              </a:solidFill>
              <a:latin typeface="Jeko 1 Bold"/>
              <a:ea typeface="Jeko 1 Bold"/>
              <a:cs typeface="Jeko 1 Bold"/>
              <a:sym typeface="Jeko 1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3"/>
            <a:stretch>
              <a:fillRect/>
            </a:stretch>
          </a:blipFill>
        </p:spPr>
        <p:txBody>
          <a:bodyPr/>
          <a:lstStyle/>
          <a:p>
            <a:endParaRPr lang="nl-BE"/>
          </a:p>
        </p:txBody>
      </p:sp>
      <p:grpSp>
        <p:nvGrpSpPr>
          <p:cNvPr id="3" name="Group 3"/>
          <p:cNvGrpSpPr/>
          <p:nvPr/>
        </p:nvGrpSpPr>
        <p:grpSpPr>
          <a:xfrm>
            <a:off x="3977739" y="594146"/>
            <a:ext cx="2055549" cy="2852306"/>
            <a:chOff x="0" y="0"/>
            <a:chExt cx="2740731" cy="3803074"/>
          </a:xfrm>
        </p:grpSpPr>
        <p:sp>
          <p:nvSpPr>
            <p:cNvPr id="4" name="Freeform 4"/>
            <p:cNvSpPr/>
            <p:nvPr/>
          </p:nvSpPr>
          <p:spPr>
            <a:xfrm>
              <a:off x="132298" y="522026"/>
              <a:ext cx="2608433" cy="3281048"/>
            </a:xfrm>
            <a:custGeom>
              <a:avLst/>
              <a:gdLst/>
              <a:ahLst/>
              <a:cxnLst/>
              <a:rect l="l" t="t" r="r" b="b"/>
              <a:pathLst>
                <a:path w="2608433" h="3281048">
                  <a:moveTo>
                    <a:pt x="0" y="0"/>
                  </a:moveTo>
                  <a:lnTo>
                    <a:pt x="2608433" y="0"/>
                  </a:lnTo>
                  <a:lnTo>
                    <a:pt x="2608433" y="3281048"/>
                  </a:lnTo>
                  <a:lnTo>
                    <a:pt x="0" y="32810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sp>
          <p:nvSpPr>
            <p:cNvPr id="5" name="Freeform 5"/>
            <p:cNvSpPr/>
            <p:nvPr/>
          </p:nvSpPr>
          <p:spPr>
            <a:xfrm>
              <a:off x="0" y="0"/>
              <a:ext cx="1044052" cy="1044052"/>
            </a:xfrm>
            <a:custGeom>
              <a:avLst/>
              <a:gdLst/>
              <a:ahLst/>
              <a:cxnLst/>
              <a:rect l="l" t="t" r="r" b="b"/>
              <a:pathLst>
                <a:path w="1044052" h="1044052">
                  <a:moveTo>
                    <a:pt x="0" y="0"/>
                  </a:moveTo>
                  <a:lnTo>
                    <a:pt x="1044052" y="0"/>
                  </a:lnTo>
                  <a:lnTo>
                    <a:pt x="1044052" y="1044052"/>
                  </a:lnTo>
                  <a:lnTo>
                    <a:pt x="0" y="10440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BE"/>
            </a:p>
          </p:txBody>
        </p:sp>
      </p:grpSp>
      <p:grpSp>
        <p:nvGrpSpPr>
          <p:cNvPr id="6" name="Group 6"/>
          <p:cNvGrpSpPr/>
          <p:nvPr/>
        </p:nvGrpSpPr>
        <p:grpSpPr>
          <a:xfrm>
            <a:off x="12143073" y="549761"/>
            <a:ext cx="2167188" cy="2941074"/>
            <a:chOff x="0" y="0"/>
            <a:chExt cx="2889584" cy="3921432"/>
          </a:xfrm>
        </p:grpSpPr>
        <p:sp>
          <p:nvSpPr>
            <p:cNvPr id="7" name="Freeform 7"/>
            <p:cNvSpPr/>
            <p:nvPr/>
          </p:nvSpPr>
          <p:spPr>
            <a:xfrm>
              <a:off x="264746" y="640384"/>
              <a:ext cx="2624839" cy="3281048"/>
            </a:xfrm>
            <a:custGeom>
              <a:avLst/>
              <a:gdLst/>
              <a:ahLst/>
              <a:cxnLst/>
              <a:rect l="l" t="t" r="r" b="b"/>
              <a:pathLst>
                <a:path w="2624839" h="3281048">
                  <a:moveTo>
                    <a:pt x="0" y="0"/>
                  </a:moveTo>
                  <a:lnTo>
                    <a:pt x="2624838" y="0"/>
                  </a:lnTo>
                  <a:lnTo>
                    <a:pt x="2624838" y="3281048"/>
                  </a:lnTo>
                  <a:lnTo>
                    <a:pt x="0" y="32810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BE"/>
            </a:p>
          </p:txBody>
        </p:sp>
        <p:sp>
          <p:nvSpPr>
            <p:cNvPr id="8" name="Freeform 8"/>
            <p:cNvSpPr/>
            <p:nvPr/>
          </p:nvSpPr>
          <p:spPr>
            <a:xfrm>
              <a:off x="0" y="0"/>
              <a:ext cx="1044052" cy="1044052"/>
            </a:xfrm>
            <a:custGeom>
              <a:avLst/>
              <a:gdLst/>
              <a:ahLst/>
              <a:cxnLst/>
              <a:rect l="l" t="t" r="r" b="b"/>
              <a:pathLst>
                <a:path w="1044052" h="1044052">
                  <a:moveTo>
                    <a:pt x="0" y="0"/>
                  </a:moveTo>
                  <a:lnTo>
                    <a:pt x="1044052" y="0"/>
                  </a:lnTo>
                  <a:lnTo>
                    <a:pt x="1044052" y="1044052"/>
                  </a:lnTo>
                  <a:lnTo>
                    <a:pt x="0" y="10440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BE"/>
            </a:p>
          </p:txBody>
        </p:sp>
      </p:grpSp>
      <p:grpSp>
        <p:nvGrpSpPr>
          <p:cNvPr id="9" name="Group 9"/>
          <p:cNvGrpSpPr/>
          <p:nvPr/>
        </p:nvGrpSpPr>
        <p:grpSpPr>
          <a:xfrm>
            <a:off x="7958860" y="549761"/>
            <a:ext cx="2258641" cy="2941074"/>
            <a:chOff x="0" y="0"/>
            <a:chExt cx="3011521" cy="3921432"/>
          </a:xfrm>
        </p:grpSpPr>
        <p:sp>
          <p:nvSpPr>
            <p:cNvPr id="10" name="Freeform 10"/>
            <p:cNvSpPr/>
            <p:nvPr/>
          </p:nvSpPr>
          <p:spPr>
            <a:xfrm>
              <a:off x="522026" y="640384"/>
              <a:ext cx="2489495" cy="3281048"/>
            </a:xfrm>
            <a:custGeom>
              <a:avLst/>
              <a:gdLst/>
              <a:ahLst/>
              <a:cxnLst/>
              <a:rect l="l" t="t" r="r" b="b"/>
              <a:pathLst>
                <a:path w="2489495" h="3281048">
                  <a:moveTo>
                    <a:pt x="0" y="0"/>
                  </a:moveTo>
                  <a:lnTo>
                    <a:pt x="2489495" y="0"/>
                  </a:lnTo>
                  <a:lnTo>
                    <a:pt x="2489495" y="3281048"/>
                  </a:lnTo>
                  <a:lnTo>
                    <a:pt x="0" y="32810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l-BE"/>
            </a:p>
          </p:txBody>
        </p:sp>
        <p:sp>
          <p:nvSpPr>
            <p:cNvPr id="11" name="Freeform 11"/>
            <p:cNvSpPr/>
            <p:nvPr/>
          </p:nvSpPr>
          <p:spPr>
            <a:xfrm>
              <a:off x="0" y="0"/>
              <a:ext cx="1044052" cy="1044052"/>
            </a:xfrm>
            <a:custGeom>
              <a:avLst/>
              <a:gdLst/>
              <a:ahLst/>
              <a:cxnLst/>
              <a:rect l="l" t="t" r="r" b="b"/>
              <a:pathLst>
                <a:path w="1044052" h="1044052">
                  <a:moveTo>
                    <a:pt x="0" y="0"/>
                  </a:moveTo>
                  <a:lnTo>
                    <a:pt x="1044052" y="0"/>
                  </a:lnTo>
                  <a:lnTo>
                    <a:pt x="1044052" y="1044052"/>
                  </a:lnTo>
                  <a:lnTo>
                    <a:pt x="0" y="10440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BE"/>
            </a:p>
          </p:txBody>
        </p:sp>
      </p:grpSp>
      <p:grpSp>
        <p:nvGrpSpPr>
          <p:cNvPr id="12" name="Group 12"/>
          <p:cNvGrpSpPr/>
          <p:nvPr/>
        </p:nvGrpSpPr>
        <p:grpSpPr>
          <a:xfrm>
            <a:off x="6910173" y="4992872"/>
            <a:ext cx="4467655" cy="4612857"/>
            <a:chOff x="0" y="0"/>
            <a:chExt cx="5956873" cy="6150475"/>
          </a:xfrm>
        </p:grpSpPr>
        <p:sp>
          <p:nvSpPr>
            <p:cNvPr id="13" name="Freeform 13"/>
            <p:cNvSpPr/>
            <p:nvPr/>
          </p:nvSpPr>
          <p:spPr>
            <a:xfrm>
              <a:off x="470473" y="664075"/>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nl-BE"/>
            </a:p>
          </p:txBody>
        </p:sp>
        <p:sp>
          <p:nvSpPr>
            <p:cNvPr id="14" name="Freeform 14"/>
            <p:cNvSpPr/>
            <p:nvPr/>
          </p:nvSpPr>
          <p:spPr>
            <a:xfrm>
              <a:off x="0" y="0"/>
              <a:ext cx="1568810" cy="1568810"/>
            </a:xfrm>
            <a:custGeom>
              <a:avLst/>
              <a:gdLst/>
              <a:ahLst/>
              <a:cxnLst/>
              <a:rect l="l" t="t" r="r" b="b"/>
              <a:pathLst>
                <a:path w="1568810" h="1568810">
                  <a:moveTo>
                    <a:pt x="0" y="0"/>
                  </a:moveTo>
                  <a:lnTo>
                    <a:pt x="1568810" y="0"/>
                  </a:lnTo>
                  <a:lnTo>
                    <a:pt x="1568810" y="1568810"/>
                  </a:lnTo>
                  <a:lnTo>
                    <a:pt x="0" y="15688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nl-B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24748"/>
            <a:ext cx="18288000" cy="10911748"/>
          </a:xfrm>
          <a:custGeom>
            <a:avLst/>
            <a:gdLst/>
            <a:ahLst/>
            <a:cxnLst/>
            <a:rect l="l" t="t" r="r" b="b"/>
            <a:pathLst>
              <a:path w="18288000" h="10911748">
                <a:moveTo>
                  <a:pt x="0" y="0"/>
                </a:moveTo>
                <a:lnTo>
                  <a:pt x="18288000" y="0"/>
                </a:lnTo>
                <a:lnTo>
                  <a:pt x="18288000" y="10911748"/>
                </a:lnTo>
                <a:lnTo>
                  <a:pt x="0" y="10911748"/>
                </a:lnTo>
                <a:lnTo>
                  <a:pt x="0" y="0"/>
                </a:lnTo>
                <a:close/>
              </a:path>
            </a:pathLst>
          </a:custGeom>
          <a:blipFill>
            <a:blip r:embed="rId3"/>
            <a:stretch>
              <a:fillRect l="-2283" t="-16806" r="-2283"/>
            </a:stretch>
          </a:blipFill>
        </p:spPr>
        <p:txBody>
          <a:bodyPr/>
          <a:lstStyle/>
          <a:p>
            <a:endParaRPr lang="nl-BE"/>
          </a:p>
        </p:txBody>
      </p:sp>
      <p:sp>
        <p:nvSpPr>
          <p:cNvPr id="3" name="Freeform 3"/>
          <p:cNvSpPr/>
          <p:nvPr/>
        </p:nvSpPr>
        <p:spPr>
          <a:xfrm>
            <a:off x="724069" y="4561804"/>
            <a:ext cx="16403637" cy="16403637"/>
          </a:xfrm>
          <a:custGeom>
            <a:avLst/>
            <a:gdLst/>
            <a:ahLst/>
            <a:cxnLst/>
            <a:rect l="l" t="t" r="r" b="b"/>
            <a:pathLst>
              <a:path w="16403637" h="16403637">
                <a:moveTo>
                  <a:pt x="0" y="0"/>
                </a:moveTo>
                <a:lnTo>
                  <a:pt x="16403637" y="0"/>
                </a:lnTo>
                <a:lnTo>
                  <a:pt x="16403637" y="16403637"/>
                </a:lnTo>
                <a:lnTo>
                  <a:pt x="0" y="164036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BE"/>
          </a:p>
        </p:txBody>
      </p:sp>
      <p:sp>
        <p:nvSpPr>
          <p:cNvPr id="4" name="TextBox 4"/>
          <p:cNvSpPr txBox="1"/>
          <p:nvPr/>
        </p:nvSpPr>
        <p:spPr>
          <a:xfrm>
            <a:off x="4408885" y="5871594"/>
            <a:ext cx="9687371" cy="2416803"/>
          </a:xfrm>
          <a:prstGeom prst="rect">
            <a:avLst/>
          </a:prstGeom>
        </p:spPr>
        <p:txBody>
          <a:bodyPr lIns="0" tIns="0" rIns="0" bIns="0" rtlCol="0" anchor="t">
            <a:spAutoFit/>
          </a:bodyPr>
          <a:lstStyle/>
          <a:p>
            <a:pPr algn="ctr">
              <a:lnSpc>
                <a:spcPts val="8719"/>
              </a:lnSpc>
            </a:pPr>
            <a:r>
              <a:rPr lang="en-US" sz="7999" b="1">
                <a:solidFill>
                  <a:srgbClr val="FE5000"/>
                </a:solidFill>
                <a:latin typeface="Jeko 1 Bold"/>
                <a:ea typeface="Jeko 1 Bold"/>
                <a:cs typeface="Jeko 1 Bold"/>
                <a:sym typeface="Jeko 1 Bold"/>
              </a:rPr>
              <a:t>“</a:t>
            </a:r>
            <a:r>
              <a:rPr lang="en-US" sz="7999" b="1">
                <a:solidFill>
                  <a:srgbClr val="3F2021"/>
                </a:solidFill>
                <a:latin typeface="Jeko 1 Bold"/>
                <a:ea typeface="Jeko 1 Bold"/>
                <a:cs typeface="Jeko 1 Bold"/>
                <a:sym typeface="Jeko 1 Bold"/>
              </a:rPr>
              <a:t>wie e-facturatie</a:t>
            </a:r>
          </a:p>
          <a:p>
            <a:pPr algn="ctr">
              <a:lnSpc>
                <a:spcPts val="8719"/>
              </a:lnSpc>
            </a:pPr>
            <a:r>
              <a:rPr lang="en-US" sz="7999" b="1">
                <a:solidFill>
                  <a:srgbClr val="3F2021"/>
                </a:solidFill>
                <a:latin typeface="Jeko 1 Bold"/>
                <a:ea typeface="Jeko 1 Bold"/>
                <a:cs typeface="Jeko 1 Bold"/>
                <a:sym typeface="Jeko 1 Bold"/>
              </a:rPr>
              <a:t> zegt,  zegt Peppol</a:t>
            </a:r>
            <a:r>
              <a:rPr lang="en-US" sz="7999" b="1">
                <a:solidFill>
                  <a:srgbClr val="FE5000"/>
                </a:solidFill>
                <a:latin typeface="Jeko 1 Bold"/>
                <a:ea typeface="Jeko 1 Bold"/>
                <a:cs typeface="Jeko 1 Bold"/>
                <a:sym typeface="Jeko 1 Bold"/>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41650" y="4400799"/>
            <a:ext cx="14042944" cy="3489594"/>
          </a:xfrm>
          <a:prstGeom prst="rect">
            <a:avLst/>
          </a:prstGeom>
        </p:spPr>
        <p:txBody>
          <a:bodyPr lIns="0" tIns="0" rIns="0" bIns="0" rtlCol="0" anchor="t">
            <a:spAutoFit/>
          </a:bodyPr>
          <a:lstStyle/>
          <a:p>
            <a:pPr algn="ctr">
              <a:lnSpc>
                <a:spcPts val="4535"/>
              </a:lnSpc>
              <a:spcBef>
                <a:spcPct val="0"/>
              </a:spcBef>
            </a:pPr>
            <a:r>
              <a:rPr lang="en-US" sz="3239">
                <a:solidFill>
                  <a:srgbClr val="000000"/>
                </a:solidFill>
                <a:latin typeface="Jeko 3"/>
                <a:ea typeface="Jeko 3"/>
                <a:cs typeface="Jeko 3"/>
                <a:sym typeface="Jeko 3"/>
              </a:rPr>
              <a:t>Peppol staat voor ‘Pan-European Public Procurement Online’.</a:t>
            </a:r>
          </a:p>
          <a:p>
            <a:pPr algn="ctr">
              <a:lnSpc>
                <a:spcPts val="4535"/>
              </a:lnSpc>
              <a:spcBef>
                <a:spcPct val="0"/>
              </a:spcBef>
            </a:pPr>
            <a:endParaRPr lang="en-US" sz="3239">
              <a:solidFill>
                <a:srgbClr val="000000"/>
              </a:solidFill>
              <a:latin typeface="Jeko 3"/>
              <a:ea typeface="Jeko 3"/>
              <a:cs typeface="Jeko 3"/>
              <a:sym typeface="Jeko 3"/>
            </a:endParaRPr>
          </a:p>
          <a:p>
            <a:pPr algn="ctr">
              <a:lnSpc>
                <a:spcPts val="4535"/>
              </a:lnSpc>
              <a:spcBef>
                <a:spcPct val="0"/>
              </a:spcBef>
            </a:pPr>
            <a:r>
              <a:rPr lang="en-US" sz="3239" i="1">
                <a:solidFill>
                  <a:srgbClr val="000000"/>
                </a:solidFill>
                <a:latin typeface="Jeko 1 Extra-Light Italics"/>
                <a:ea typeface="Jeko 1 Extra-Light Italics"/>
                <a:cs typeface="Jeko 1 Extra-Light Italics"/>
                <a:sym typeface="Jeko 1 Extra-Light Italics"/>
              </a:rPr>
              <a:t>Een opengesteld, gestandaardiseerd netwerk om facturen elektronisch uit te wisselen.</a:t>
            </a:r>
          </a:p>
          <a:p>
            <a:pPr algn="ctr">
              <a:lnSpc>
                <a:spcPts val="4535"/>
              </a:lnSpc>
              <a:spcBef>
                <a:spcPct val="0"/>
              </a:spcBef>
            </a:pPr>
            <a:endParaRPr lang="en-US" sz="3239" i="1">
              <a:solidFill>
                <a:srgbClr val="000000"/>
              </a:solidFill>
              <a:latin typeface="Jeko 1 Extra-Light Italics"/>
              <a:ea typeface="Jeko 1 Extra-Light Italics"/>
              <a:cs typeface="Jeko 1 Extra-Light Italics"/>
              <a:sym typeface="Jeko 1 Extra-Light Italics"/>
            </a:endParaRPr>
          </a:p>
          <a:p>
            <a:pPr algn="ctr">
              <a:lnSpc>
                <a:spcPts val="4535"/>
              </a:lnSpc>
              <a:spcBef>
                <a:spcPct val="0"/>
              </a:spcBef>
            </a:pPr>
            <a:endParaRPr lang="en-US" sz="3239" i="1">
              <a:solidFill>
                <a:srgbClr val="000000"/>
              </a:solidFill>
              <a:latin typeface="Jeko 1 Extra-Light Italics"/>
              <a:ea typeface="Jeko 1 Extra-Light Italics"/>
              <a:cs typeface="Jeko 1 Extra-Light Italics"/>
              <a:sym typeface="Jeko 1 Extra-Light Italics"/>
            </a:endParaRPr>
          </a:p>
        </p:txBody>
      </p:sp>
      <p:sp>
        <p:nvSpPr>
          <p:cNvPr id="3" name="Freeform 3"/>
          <p:cNvSpPr/>
          <p:nvPr/>
        </p:nvSpPr>
        <p:spPr>
          <a:xfrm>
            <a:off x="16240071" y="9605728"/>
            <a:ext cx="1775271" cy="404392"/>
          </a:xfrm>
          <a:custGeom>
            <a:avLst/>
            <a:gdLst/>
            <a:ahLst/>
            <a:cxnLst/>
            <a:rect l="l" t="t" r="r" b="b"/>
            <a:pathLst>
              <a:path w="1775271" h="404392">
                <a:moveTo>
                  <a:pt x="0" y="0"/>
                </a:moveTo>
                <a:lnTo>
                  <a:pt x="1775271" y="0"/>
                </a:lnTo>
                <a:lnTo>
                  <a:pt x="1775271" y="404392"/>
                </a:lnTo>
                <a:lnTo>
                  <a:pt x="0" y="404392"/>
                </a:lnTo>
                <a:lnTo>
                  <a:pt x="0" y="0"/>
                </a:lnTo>
                <a:close/>
              </a:path>
            </a:pathLst>
          </a:custGeom>
          <a:blipFill>
            <a:blip r:embed="rId3"/>
            <a:stretch>
              <a:fillRect/>
            </a:stretch>
          </a:blipFill>
        </p:spPr>
        <p:txBody>
          <a:bodyPr/>
          <a:lstStyle/>
          <a:p>
            <a:endParaRPr lang="nl-BE"/>
          </a:p>
        </p:txBody>
      </p:sp>
      <p:sp>
        <p:nvSpPr>
          <p:cNvPr id="4" name="TextBox 4"/>
          <p:cNvSpPr txBox="1"/>
          <p:nvPr/>
        </p:nvSpPr>
        <p:spPr>
          <a:xfrm>
            <a:off x="5873519" y="1113729"/>
            <a:ext cx="6250632" cy="1093719"/>
          </a:xfrm>
          <a:prstGeom prst="rect">
            <a:avLst/>
          </a:prstGeom>
        </p:spPr>
        <p:txBody>
          <a:bodyPr lIns="0" tIns="0" rIns="0" bIns="0" rtlCol="0" anchor="t">
            <a:spAutoFit/>
          </a:bodyPr>
          <a:lstStyle/>
          <a:p>
            <a:pPr algn="ctr">
              <a:lnSpc>
                <a:spcPts val="7302"/>
              </a:lnSpc>
            </a:pPr>
            <a:r>
              <a:rPr lang="en-US" sz="6699" b="1">
                <a:solidFill>
                  <a:srgbClr val="FE5000"/>
                </a:solidFill>
                <a:latin typeface="Jeko 1 Bold"/>
                <a:ea typeface="Jeko 1 Bold"/>
                <a:cs typeface="Jeko 1 Bold"/>
                <a:sym typeface="Jeko 1 Bold"/>
              </a:rPr>
              <a:t>Wat is Peppol?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2176</Words>
  <Application>Microsoft Office PowerPoint</Application>
  <PresentationFormat>Aangepast</PresentationFormat>
  <Paragraphs>318</Paragraphs>
  <Slides>22</Slides>
  <Notes>16</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22</vt:i4>
      </vt:variant>
    </vt:vector>
  </HeadingPairs>
  <TitlesOfParts>
    <vt:vector size="31" baseType="lpstr">
      <vt:lpstr>Jeko 3</vt:lpstr>
      <vt:lpstr>Jeko 1 Extra-Light</vt:lpstr>
      <vt:lpstr>Jeko 2</vt:lpstr>
      <vt:lpstr>Jeko 1 Extra-Light Italics</vt:lpstr>
      <vt:lpstr>Arial</vt:lpstr>
      <vt:lpstr>Jeko 1 Bold</vt:lpstr>
      <vt:lpstr>Calibri</vt:lpstr>
      <vt:lpstr>Jeko 1 Heavy</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e-invoicing</dc:title>
  <dc:creator>Ellen Jelders</dc:creator>
  <cp:lastModifiedBy>Ellen Jelders</cp:lastModifiedBy>
  <cp:revision>2</cp:revision>
  <dcterms:created xsi:type="dcterms:W3CDTF">2006-08-16T00:00:00Z</dcterms:created>
  <dcterms:modified xsi:type="dcterms:W3CDTF">2025-03-24T14:17:17Z</dcterms:modified>
  <dc:identifier>DAGiLD_DDJw</dc:identifier>
</cp:coreProperties>
</file>